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82" r:id="rId3"/>
    <p:sldId id="258" r:id="rId4"/>
    <p:sldId id="331" r:id="rId5"/>
    <p:sldId id="273" r:id="rId6"/>
    <p:sldId id="332" r:id="rId7"/>
    <p:sldId id="313" r:id="rId8"/>
    <p:sldId id="275" r:id="rId9"/>
    <p:sldId id="278" r:id="rId10"/>
    <p:sldId id="276" r:id="rId11"/>
    <p:sldId id="277" r:id="rId12"/>
    <p:sldId id="279" r:id="rId13"/>
    <p:sldId id="280" r:id="rId14"/>
    <p:sldId id="333" r:id="rId15"/>
    <p:sldId id="283" r:id="rId16"/>
    <p:sldId id="284" r:id="rId17"/>
    <p:sldId id="311" r:id="rId18"/>
    <p:sldId id="312" r:id="rId19"/>
    <p:sldId id="316" r:id="rId20"/>
    <p:sldId id="314" r:id="rId21"/>
    <p:sldId id="319" r:id="rId22"/>
    <p:sldId id="317" r:id="rId23"/>
    <p:sldId id="318" r:id="rId24"/>
    <p:sldId id="320" r:id="rId25"/>
    <p:sldId id="334" r:id="rId26"/>
    <p:sldId id="335" r:id="rId27"/>
    <p:sldId id="270"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Comic Sans MS" panose="030F0702030302020204" pitchFamily="66"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9">
          <p15:clr>
            <a:srgbClr val="A4A3A4"/>
          </p15:clr>
        </p15:guide>
        <p15:guide id="2" pos="285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ô Hoài Phong"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64"/>
      </p:cViewPr>
      <p:guideLst>
        <p:guide orient="horz" pos="2139"/>
        <p:guide pos="28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8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3/11/2023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Abcxy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3/11/2023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963193" y="723762"/>
            <a:ext cx="7641615" cy="5845836"/>
          </a:xfrm>
          <a:prstGeom prst="rect">
            <a:avLst/>
          </a:prstGeom>
        </p:spPr>
      </p:pic>
      <p:grpSp>
        <p:nvGrpSpPr>
          <p:cNvPr id="3" name="Group 3"/>
          <p:cNvGrpSpPr/>
          <p:nvPr/>
        </p:nvGrpSpPr>
        <p:grpSpPr>
          <a:xfrm>
            <a:off x="990600" y="4686552"/>
            <a:ext cx="11543352" cy="4014561"/>
            <a:chOff x="-50800" y="-4502573"/>
            <a:chExt cx="15391136" cy="5352747"/>
          </a:xfrm>
        </p:grpSpPr>
        <p:sp>
          <p:nvSpPr>
            <p:cNvPr id="4" name="TextBox 4"/>
            <p:cNvSpPr txBox="1"/>
            <p:nvPr/>
          </p:nvSpPr>
          <p:spPr>
            <a:xfrm>
              <a:off x="0" y="-4502573"/>
              <a:ext cx="10021993" cy="624840"/>
            </a:xfrm>
            <a:prstGeom prst="rect">
              <a:avLst/>
            </a:prstGeom>
          </p:spPr>
          <p:txBody>
            <a:bodyPr wrap="square" lIns="0" tIns="0" rIns="0" bIns="0" rtlCol="0" anchor="t">
              <a:spAutoFit/>
            </a:bodyPr>
            <a:lstStyle/>
            <a:p>
              <a:pPr>
                <a:lnSpc>
                  <a:spcPts val="3655"/>
                </a:lnSpc>
              </a:pPr>
              <a:r>
                <a:rPr lang="en-US" sz="3045">
                  <a:solidFill>
                    <a:srgbClr val="10B5BF"/>
                  </a:solidFill>
                  <a:latin typeface="Comic Sans MS" panose="030F0702030302020204" charset="0"/>
                  <a:cs typeface="Comic Sans MS" panose="030F0702030302020204" charset="0"/>
                </a:rPr>
                <a:t>MẪU THIẾT KẾ - DESIGN PATTERN</a:t>
              </a:r>
            </a:p>
          </p:txBody>
        </p:sp>
        <p:sp>
          <p:nvSpPr>
            <p:cNvPr id="5" name="TextBox 5"/>
            <p:cNvSpPr txBox="1"/>
            <p:nvPr/>
          </p:nvSpPr>
          <p:spPr>
            <a:xfrm>
              <a:off x="-50800" y="-3384937"/>
              <a:ext cx="15340336" cy="1966806"/>
            </a:xfrm>
            <a:prstGeom prst="rect">
              <a:avLst/>
            </a:prstGeom>
          </p:spPr>
          <p:txBody>
            <a:bodyPr lIns="0" tIns="0" rIns="0" bIns="0" rtlCol="0" anchor="t">
              <a:spAutoFit/>
            </a:bodyPr>
            <a:lstStyle/>
            <a:p>
              <a:pPr>
                <a:lnSpc>
                  <a:spcPts val="11505"/>
                </a:lnSpc>
              </a:pPr>
              <a:r>
                <a:rPr lang="en-US" sz="10460">
                  <a:solidFill>
                    <a:srgbClr val="FFFFFF"/>
                  </a:solidFill>
                  <a:latin typeface="Comic Sans MS" panose="030F0702030302020204" charset="0"/>
                  <a:cs typeface="Comic Sans MS" panose="030F0702030302020204" charset="0"/>
                </a:rPr>
                <a:t>PROXY &amp; FACADE</a:t>
              </a:r>
            </a:p>
          </p:txBody>
        </p:sp>
        <p:sp>
          <p:nvSpPr>
            <p:cNvPr id="6" name="TextBox 6"/>
            <p:cNvSpPr txBox="1"/>
            <p:nvPr/>
          </p:nvSpPr>
          <p:spPr>
            <a:xfrm>
              <a:off x="0" y="170301"/>
              <a:ext cx="15340336" cy="679873"/>
            </a:xfrm>
            <a:prstGeom prst="rect">
              <a:avLst/>
            </a:prstGeom>
          </p:spPr>
          <p:txBody>
            <a:bodyPr wrap="square" lIns="0" tIns="0" rIns="0" bIns="0" rtlCol="0" anchor="t">
              <a:spAutoFit/>
            </a:bodyPr>
            <a:lstStyle/>
            <a:p>
              <a:pPr>
                <a:lnSpc>
                  <a:spcPts val="3980"/>
                </a:lnSpc>
              </a:pPr>
              <a:r>
                <a:rPr lang="en-US" sz="2845" spc="56">
                  <a:solidFill>
                    <a:srgbClr val="FFFFFF"/>
                  </a:solidFill>
                  <a:latin typeface="Comic Sans MS" panose="030F0702030302020204" charset="0"/>
                  <a:cs typeface="Comic Sans MS" panose="030F0702030302020204" charset="0"/>
                </a:rPr>
                <a:t>Nhóm 1</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5240" y="1781063"/>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Cấu trúc proxy design pattern</a:t>
            </a:r>
          </a:p>
        </p:txBody>
      </p:sp>
      <p:pic>
        <p:nvPicPr>
          <p:cNvPr id="103" name="Picture 102"/>
          <p:cNvPicPr/>
          <p:nvPr/>
        </p:nvPicPr>
        <p:blipFill>
          <a:blip r:embed="rId3"/>
          <a:stretch>
            <a:fillRect/>
          </a:stretch>
        </p:blipFill>
        <p:spPr>
          <a:xfrm>
            <a:off x="6781800" y="3543300"/>
            <a:ext cx="6305550" cy="6131560"/>
          </a:xfrm>
          <a:prstGeom prst="rect">
            <a:avLst/>
          </a:prstGeom>
          <a:noFill/>
          <a:ln w="9525">
            <a:noFill/>
          </a:ln>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linds(horizontal)">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5240" y="1781063"/>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Ví dụ thực tế</a:t>
            </a:r>
          </a:p>
        </p:txBody>
      </p:sp>
      <p:pic>
        <p:nvPicPr>
          <p:cNvPr id="104" name="Picture 103"/>
          <p:cNvPicPr/>
          <p:nvPr/>
        </p:nvPicPr>
        <p:blipFill>
          <a:blip r:embed="rId3"/>
          <a:stretch>
            <a:fillRect/>
          </a:stretch>
        </p:blipFill>
        <p:spPr>
          <a:xfrm>
            <a:off x="2516505" y="2183765"/>
            <a:ext cx="13093065" cy="6059170"/>
          </a:xfrm>
          <a:prstGeom prst="rect">
            <a:avLst/>
          </a:prstGeom>
          <a:noFill/>
          <a:ln w="9525">
            <a:noFill/>
          </a:ln>
        </p:spPr>
      </p:pic>
      <p:sp>
        <p:nvSpPr>
          <p:cNvPr id="6" name="Text Box 5"/>
          <p:cNvSpPr txBox="1"/>
          <p:nvPr/>
        </p:nvSpPr>
        <p:spPr>
          <a:xfrm>
            <a:off x="2819400" y="8420100"/>
            <a:ext cx="13676630" cy="583565"/>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rPr>
              <a:t>Thẻ tín dụng có thể được sử dụng để thanh toán giống như tiền mặt.</a:t>
            </a:r>
          </a:p>
        </p:txBody>
      </p:sp>
    </p:spTree>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5240" y="1781063"/>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Ưu và nhược điểm ? </a:t>
            </a:r>
          </a:p>
        </p:txBody>
      </p:sp>
      <p:sp>
        <p:nvSpPr>
          <p:cNvPr id="11" name="Oval 10"/>
          <p:cNvSpPr/>
          <p:nvPr/>
        </p:nvSpPr>
        <p:spPr>
          <a:xfrm>
            <a:off x="7620000" y="4472305"/>
            <a:ext cx="2667000" cy="2667000"/>
          </a:xfrm>
          <a:prstGeom prst="ellipse">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000">
                <a:latin typeface="Comic Sans MS" panose="030F0702030302020204" charset="0"/>
                <a:cs typeface="Comic Sans MS" panose="030F0702030302020204" charset="0"/>
              </a:rPr>
              <a:t>Ưu điểm</a:t>
            </a:r>
          </a:p>
        </p:txBody>
      </p:sp>
      <p:cxnSp>
        <p:nvCxnSpPr>
          <p:cNvPr id="16" name="Straight Arrow Connector 15"/>
          <p:cNvCxnSpPr>
            <a:endCxn id="29" idx="1"/>
          </p:cNvCxnSpPr>
          <p:nvPr/>
        </p:nvCxnSpPr>
        <p:spPr>
          <a:xfrm flipV="1">
            <a:off x="9982200" y="4556125"/>
            <a:ext cx="1991360" cy="434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5"/>
            <a:endCxn id="27" idx="1"/>
          </p:cNvCxnSpPr>
          <p:nvPr/>
        </p:nvCxnSpPr>
        <p:spPr>
          <a:xfrm>
            <a:off x="9896475" y="6748780"/>
            <a:ext cx="2143125"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3"/>
          </p:cNvCxnSpPr>
          <p:nvPr/>
        </p:nvCxnSpPr>
        <p:spPr>
          <a:xfrm flipH="1">
            <a:off x="5943600" y="6748780"/>
            <a:ext cx="2066925" cy="604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6" idx="3"/>
          </p:cNvCxnSpPr>
          <p:nvPr/>
        </p:nvCxnSpPr>
        <p:spPr>
          <a:xfrm flipH="1" flipV="1">
            <a:off x="5933440" y="4802505"/>
            <a:ext cx="2067560" cy="358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 Box 25"/>
          <p:cNvSpPr txBox="1"/>
          <p:nvPr/>
        </p:nvSpPr>
        <p:spPr>
          <a:xfrm>
            <a:off x="533400" y="3771900"/>
            <a:ext cx="5400040" cy="2061210"/>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Giảm chi phí khi có nhiều truy cập vào đối tượng có chi phí khởi tạo ban đầu lớn.</a:t>
            </a:r>
          </a:p>
        </p:txBody>
      </p:sp>
      <p:sp>
        <p:nvSpPr>
          <p:cNvPr id="27" name="Text Box 26"/>
          <p:cNvSpPr txBox="1"/>
          <p:nvPr/>
        </p:nvSpPr>
        <p:spPr>
          <a:xfrm>
            <a:off x="12039600" y="6438900"/>
            <a:ext cx="5189855" cy="1076325"/>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Cải thiện Performance thông qua lazy loading</a:t>
            </a:r>
          </a:p>
        </p:txBody>
      </p:sp>
      <p:sp>
        <p:nvSpPr>
          <p:cNvPr id="28" name="Text Box 27"/>
          <p:cNvSpPr txBox="1"/>
          <p:nvPr/>
        </p:nvSpPr>
        <p:spPr>
          <a:xfrm>
            <a:off x="534035" y="6591300"/>
            <a:ext cx="5265420" cy="1568450"/>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Nó cung cấp sự bảo vệ cho đối tượng thực từ thế giới bên ngoài.</a:t>
            </a:r>
          </a:p>
        </p:txBody>
      </p:sp>
      <p:sp>
        <p:nvSpPr>
          <p:cNvPr id="29" name="Text Box 28"/>
          <p:cNvSpPr txBox="1"/>
          <p:nvPr/>
        </p:nvSpPr>
        <p:spPr>
          <a:xfrm>
            <a:off x="11973560" y="3525520"/>
            <a:ext cx="5988050" cy="2061210"/>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Open/Closed Principle: Bạn có thể thêm proxy mới mà không cần thay đổi service hoặc clients.</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6" grpId="0"/>
      <p:bldP spid="26" grpId="1"/>
      <p:bldP spid="27" grpId="0"/>
      <p:bldP spid="27" grpId="1"/>
      <p:bldP spid="28" grpId="0"/>
      <p:bldP spid="28" grpId="1"/>
      <p:bldP spid="29" grpId="0"/>
      <p:bldP spid="2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5240" y="1781063"/>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Ưu và nhược điểm ? </a:t>
            </a:r>
          </a:p>
        </p:txBody>
      </p:sp>
      <p:sp>
        <p:nvSpPr>
          <p:cNvPr id="11" name="Oval 10"/>
          <p:cNvSpPr/>
          <p:nvPr/>
        </p:nvSpPr>
        <p:spPr>
          <a:xfrm>
            <a:off x="7620000" y="4472305"/>
            <a:ext cx="2667000" cy="2667000"/>
          </a:xfrm>
          <a:prstGeom prst="ellipse">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000">
                <a:latin typeface="Comic Sans MS" panose="030F0702030302020204" charset="0"/>
                <a:cs typeface="Comic Sans MS" panose="030F0702030302020204" charset="0"/>
              </a:rPr>
              <a:t>Nhược điểm</a:t>
            </a:r>
          </a:p>
        </p:txBody>
      </p:sp>
      <p:cxnSp>
        <p:nvCxnSpPr>
          <p:cNvPr id="16" name="Straight Arrow Connector 15"/>
          <p:cNvCxnSpPr>
            <a:stCxn id="11" idx="6"/>
            <a:endCxn id="29" idx="1"/>
          </p:cNvCxnSpPr>
          <p:nvPr/>
        </p:nvCxnSpPr>
        <p:spPr>
          <a:xfrm>
            <a:off x="10287000" y="5805805"/>
            <a:ext cx="182880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26" idx="3"/>
          </p:cNvCxnSpPr>
          <p:nvPr/>
        </p:nvCxnSpPr>
        <p:spPr>
          <a:xfrm flipH="1">
            <a:off x="5704840" y="5805805"/>
            <a:ext cx="1915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 Box 25"/>
          <p:cNvSpPr txBox="1"/>
          <p:nvPr/>
        </p:nvSpPr>
        <p:spPr>
          <a:xfrm>
            <a:off x="304800" y="5021580"/>
            <a:ext cx="5400040" cy="1568450"/>
          </a:xfrm>
          <a:prstGeom prst="rect">
            <a:avLst/>
          </a:prstGeom>
          <a:noFill/>
        </p:spPr>
        <p:txBody>
          <a:bodyPr wrap="square" rtlCol="0" anchor="t">
            <a:spAutoFit/>
          </a:bodyPr>
          <a:lstStyle/>
          <a:p>
            <a:pPr algn="r"/>
            <a:r>
              <a:rPr lang="en-US" sz="3200">
                <a:solidFill>
                  <a:schemeClr val="bg1"/>
                </a:solidFill>
                <a:latin typeface="Comic Sans MS" panose="030F0702030302020204" charset="0"/>
                <a:cs typeface="Comic Sans MS" panose="030F0702030302020204" charset="0"/>
                <a:sym typeface="+mn-ea"/>
              </a:rPr>
              <a:t>Mã có thể trở nên phức tạp hơn vì bạn cần phải thêm lớp mới.</a:t>
            </a:r>
          </a:p>
        </p:txBody>
      </p:sp>
      <p:sp>
        <p:nvSpPr>
          <p:cNvPr id="29" name="Text Box 28"/>
          <p:cNvSpPr txBox="1"/>
          <p:nvPr/>
        </p:nvSpPr>
        <p:spPr>
          <a:xfrm>
            <a:off x="12115800" y="5267960"/>
            <a:ext cx="5988050" cy="1076325"/>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Phản hồi từ service có thể bị trì hoãn.</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26" grpId="0"/>
      <p:bldP spid="26" grpId="1"/>
      <p:bldP spid="29" grpId="0"/>
      <p:bldP spid="29"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3500" y="4920320"/>
            <a:ext cx="5172523" cy="3956980"/>
          </a:xfrm>
          <a:prstGeom prst="rect">
            <a:avLst/>
          </a:prstGeom>
        </p:spPr>
      </p:pic>
      <p:sp>
        <p:nvSpPr>
          <p:cNvPr id="3" name="TextBox 3"/>
          <p:cNvSpPr txBox="1"/>
          <p:nvPr/>
        </p:nvSpPr>
        <p:spPr>
          <a:xfrm>
            <a:off x="3428883" y="4152900"/>
            <a:ext cx="11646135" cy="1846580"/>
          </a:xfrm>
          <a:prstGeom prst="rect">
            <a:avLst/>
          </a:prstGeom>
        </p:spPr>
        <p:txBody>
          <a:bodyPr lIns="0" tIns="0" rIns="0" bIns="0" rtlCol="0" anchor="t">
            <a:spAutoFit/>
          </a:bodyPr>
          <a:lstStyle/>
          <a:p>
            <a:pPr algn="ctr">
              <a:lnSpc>
                <a:spcPts val="14400"/>
              </a:lnSpc>
            </a:pPr>
            <a:r>
              <a:rPr lang="en-US" sz="12000">
                <a:solidFill>
                  <a:srgbClr val="FFFFFF"/>
                </a:solidFill>
                <a:latin typeface="Comic Sans MS" panose="030F0702030302020204" charset="0"/>
                <a:cs typeface="Comic Sans MS" panose="030F0702030302020204" charset="0"/>
              </a:rPr>
              <a:t>Demo Proxy</a:t>
            </a:r>
          </a:p>
        </p:txBody>
      </p:sp>
      <p:pic>
        <p:nvPicPr>
          <p:cNvPr id="4" name="Picture 4"/>
          <p:cNvPicPr>
            <a:picLocks noChangeAspect="1"/>
          </p:cNvPicPr>
          <p:nvPr/>
        </p:nvPicPr>
        <p:blipFill>
          <a:blip r:embed="rId3"/>
          <a:srcRect/>
          <a:stretch>
            <a:fillRect/>
          </a:stretch>
        </p:blipFill>
        <p:spPr>
          <a:xfrm rot="-479821">
            <a:off x="15520716" y="1619948"/>
            <a:ext cx="3477167" cy="288604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3500" y="4920320"/>
            <a:ext cx="5172523" cy="3956980"/>
          </a:xfrm>
          <a:prstGeom prst="rect">
            <a:avLst/>
          </a:prstGeom>
        </p:spPr>
      </p:pic>
      <p:sp>
        <p:nvSpPr>
          <p:cNvPr id="3" name="TextBox 3"/>
          <p:cNvSpPr txBox="1"/>
          <p:nvPr/>
        </p:nvSpPr>
        <p:spPr>
          <a:xfrm>
            <a:off x="3320933" y="3305175"/>
            <a:ext cx="11646135" cy="5539740"/>
          </a:xfrm>
          <a:prstGeom prst="rect">
            <a:avLst/>
          </a:prstGeom>
        </p:spPr>
        <p:txBody>
          <a:bodyPr lIns="0" tIns="0" rIns="0" bIns="0" rtlCol="0" anchor="t">
            <a:spAutoFit/>
          </a:bodyPr>
          <a:lstStyle/>
          <a:p>
            <a:pPr algn="ctr">
              <a:lnSpc>
                <a:spcPts val="14400"/>
              </a:lnSpc>
            </a:pPr>
            <a:r>
              <a:rPr lang="en-US" sz="12000">
                <a:solidFill>
                  <a:srgbClr val="FFFFFF"/>
                </a:solidFill>
                <a:latin typeface="Comic Sans MS" panose="030F0702030302020204" charset="0"/>
                <a:cs typeface="Comic Sans MS" panose="030F0702030302020204" charset="0"/>
              </a:rPr>
              <a:t>Tìm hiểu về Facade Design Pattern</a:t>
            </a:r>
          </a:p>
        </p:txBody>
      </p:sp>
      <p:pic>
        <p:nvPicPr>
          <p:cNvPr id="4" name="Picture 4"/>
          <p:cNvPicPr>
            <a:picLocks noChangeAspect="1"/>
          </p:cNvPicPr>
          <p:nvPr/>
        </p:nvPicPr>
        <p:blipFill>
          <a:blip r:embed="rId3"/>
          <a:srcRect/>
          <a:stretch>
            <a:fillRect/>
          </a:stretch>
        </p:blipFill>
        <p:spPr>
          <a:xfrm rot="-479821">
            <a:off x="15520716" y="1619948"/>
            <a:ext cx="3477167" cy="288604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6" name="Text Box 5"/>
          <p:cNvSpPr txBox="1"/>
          <p:nvPr/>
        </p:nvSpPr>
        <p:spPr>
          <a:xfrm>
            <a:off x="1752600" y="8724900"/>
            <a:ext cx="14413230" cy="1383665"/>
          </a:xfrm>
          <a:prstGeom prst="rect">
            <a:avLst/>
          </a:prstGeom>
          <a:noFill/>
        </p:spPr>
        <p:txBody>
          <a:bodyPr wrap="square" rtlCol="0" anchor="t">
            <a:spAutoFit/>
          </a:bodyPr>
          <a:lstStyle/>
          <a:p>
            <a:pPr algn="ctr"/>
            <a:r>
              <a:rPr lang="en-US" sz="2800">
                <a:solidFill>
                  <a:schemeClr val="bg1"/>
                </a:solidFill>
                <a:latin typeface="Comic Sans MS" panose="030F0702030302020204" charset="0"/>
                <a:cs typeface="Comic Sans MS" panose="030F0702030302020204" charset="0"/>
              </a:rPr>
              <a:t>Khi làm việc với một số lượng lớn các đối tượng trong hệ thống hay một thư viện phức tạp, chúng ta cần phải tự khởi tạo tất cả đối tượng này, thường xuyên theo dõi các thay đổi của nó, thứ tự logic cũng phải xử lý chính xác với bên thứ 3</a:t>
            </a: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FACADE</a:t>
            </a:r>
          </a:p>
        </p:txBody>
      </p:sp>
      <p:sp>
        <p:nvSpPr>
          <p:cNvPr id="8" name="TextBox 2"/>
          <p:cNvSpPr txBox="1"/>
          <p:nvPr/>
        </p:nvSpPr>
        <p:spPr>
          <a:xfrm>
            <a:off x="1299050" y="19429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Đặt vấn đề </a:t>
            </a:r>
          </a:p>
        </p:txBody>
      </p:sp>
      <p:pic>
        <p:nvPicPr>
          <p:cNvPr id="102" name="Picture 101"/>
          <p:cNvPicPr/>
          <p:nvPr/>
        </p:nvPicPr>
        <p:blipFill>
          <a:blip r:embed="rId2"/>
          <a:stretch>
            <a:fillRect/>
          </a:stretch>
        </p:blipFill>
        <p:spPr>
          <a:xfrm>
            <a:off x="4029710" y="3500755"/>
            <a:ext cx="9929495" cy="4980940"/>
          </a:xfrm>
          <a:prstGeom prst="rect">
            <a:avLst/>
          </a:prstGeom>
          <a:noFill/>
          <a:ln w="9525">
            <a:noFill/>
          </a:ln>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6" name="Text Box 5"/>
          <p:cNvSpPr txBox="1"/>
          <p:nvPr/>
        </p:nvSpPr>
        <p:spPr>
          <a:xfrm>
            <a:off x="3267075" y="8281670"/>
            <a:ext cx="11754485" cy="953135"/>
          </a:xfrm>
          <a:prstGeom prst="rect">
            <a:avLst/>
          </a:prstGeom>
          <a:noFill/>
        </p:spPr>
        <p:txBody>
          <a:bodyPr wrap="square" rtlCol="0" anchor="t">
            <a:spAutoFit/>
          </a:bodyPr>
          <a:lstStyle/>
          <a:p>
            <a:pPr algn="ctr"/>
            <a:r>
              <a:rPr lang="en-US" sz="2800">
                <a:solidFill>
                  <a:schemeClr val="bg1"/>
                </a:solidFill>
                <a:latin typeface="Comic Sans MS" panose="030F0702030302020204" charset="0"/>
                <a:cs typeface="Comic Sans MS" panose="030F0702030302020204" charset="0"/>
              </a:rPr>
              <a:t>Facade, chúng ta sẽ chỉ cần gọi Facade để thực thi các hành động dựa trên các parameters được cung cấp.</a:t>
            </a: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FACADE</a:t>
            </a:r>
          </a:p>
        </p:txBody>
      </p:sp>
      <p:sp>
        <p:nvSpPr>
          <p:cNvPr id="8" name="TextBox 2"/>
          <p:cNvSpPr txBox="1"/>
          <p:nvPr/>
        </p:nvSpPr>
        <p:spPr>
          <a:xfrm>
            <a:off x="1299050" y="19429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Hướng giải quyết  </a:t>
            </a:r>
          </a:p>
        </p:txBody>
      </p:sp>
      <p:pic>
        <p:nvPicPr>
          <p:cNvPr id="103" name="Picture 102"/>
          <p:cNvPicPr/>
          <p:nvPr/>
        </p:nvPicPr>
        <p:blipFill>
          <a:blip r:embed="rId2"/>
          <a:stretch>
            <a:fillRect/>
          </a:stretch>
        </p:blipFill>
        <p:spPr>
          <a:xfrm>
            <a:off x="3048000" y="3390900"/>
            <a:ext cx="12734925" cy="4778375"/>
          </a:xfrm>
          <a:prstGeom prst="rect">
            <a:avLst/>
          </a:prstGeom>
          <a:noFill/>
          <a:ln w="9525">
            <a:noFill/>
          </a:ln>
        </p:spPr>
      </p:pic>
    </p:spTree>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6" name="Text Box 5"/>
          <p:cNvSpPr txBox="1"/>
          <p:nvPr/>
        </p:nvSpPr>
        <p:spPr>
          <a:xfrm>
            <a:off x="457200" y="8877300"/>
            <a:ext cx="8110220" cy="521970"/>
          </a:xfrm>
          <a:prstGeom prst="rect">
            <a:avLst/>
          </a:prstGeom>
          <a:noFill/>
        </p:spPr>
        <p:txBody>
          <a:bodyPr wrap="square" rtlCol="0" anchor="t">
            <a:spAutoFit/>
          </a:bodyPr>
          <a:lstStyle/>
          <a:p>
            <a:pPr algn="ctr"/>
            <a:r>
              <a:rPr lang="en-US" sz="2800" i="1">
                <a:solidFill>
                  <a:schemeClr val="bg1"/>
                </a:solidFill>
                <a:latin typeface="Comic Sans MS" panose="030F0702030302020204" charset="0"/>
                <a:cs typeface="Comic Sans MS" panose="030F0702030302020204" charset="0"/>
              </a:rPr>
              <a:t>Hình ảnh minh họa về Facade Design Pattern</a:t>
            </a: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FACADE</a:t>
            </a:r>
          </a:p>
        </p:txBody>
      </p:sp>
      <p:sp>
        <p:nvSpPr>
          <p:cNvPr id="8" name="TextBox 2"/>
          <p:cNvSpPr txBox="1"/>
          <p:nvPr/>
        </p:nvSpPr>
        <p:spPr>
          <a:xfrm>
            <a:off x="1299050" y="19429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Facade là gì ? Và khi nào cần sử dụng Facade ? </a:t>
            </a:r>
          </a:p>
        </p:txBody>
      </p:sp>
      <p:pic>
        <p:nvPicPr>
          <p:cNvPr id="104" name="Picture 103"/>
          <p:cNvPicPr/>
          <p:nvPr/>
        </p:nvPicPr>
        <p:blipFill>
          <a:blip r:embed="rId2"/>
          <a:stretch>
            <a:fillRect/>
          </a:stretch>
        </p:blipFill>
        <p:spPr>
          <a:xfrm>
            <a:off x="609600" y="3395980"/>
            <a:ext cx="8128000" cy="5080000"/>
          </a:xfrm>
          <a:prstGeom prst="rect">
            <a:avLst/>
          </a:prstGeom>
          <a:noFill/>
          <a:ln w="9525">
            <a:noFill/>
          </a:ln>
        </p:spPr>
      </p:pic>
      <p:sp>
        <p:nvSpPr>
          <p:cNvPr id="2" name="Text Box 1"/>
          <p:cNvSpPr txBox="1"/>
          <p:nvPr/>
        </p:nvSpPr>
        <p:spPr>
          <a:xfrm>
            <a:off x="9118600" y="3467100"/>
            <a:ext cx="8902065" cy="953135"/>
          </a:xfrm>
          <a:prstGeom prst="rect">
            <a:avLst/>
          </a:prstGeom>
          <a:noFill/>
        </p:spPr>
        <p:txBody>
          <a:bodyPr wrap="square" rtlCol="0" anchor="t">
            <a:spAutoFit/>
          </a:bodyPr>
          <a:lstStyle/>
          <a:p>
            <a:pPr algn="l"/>
            <a:r>
              <a:rPr lang="en-US" sz="2800">
                <a:solidFill>
                  <a:schemeClr val="bg1"/>
                </a:solidFill>
                <a:latin typeface="Comic Sans MS" panose="030F0702030302020204" charset="0"/>
                <a:cs typeface="Comic Sans MS" panose="030F0702030302020204" charset="0"/>
              </a:rPr>
              <a:t>Facade là một mẫu thiết kế thuộc nhóm cấu trúc (Structural Pattern).</a:t>
            </a:r>
          </a:p>
        </p:txBody>
      </p:sp>
      <p:sp>
        <p:nvSpPr>
          <p:cNvPr id="3" name="Text Box 2"/>
          <p:cNvSpPr txBox="1"/>
          <p:nvPr/>
        </p:nvSpPr>
        <p:spPr>
          <a:xfrm>
            <a:off x="9109710" y="4610100"/>
            <a:ext cx="8902065" cy="2676525"/>
          </a:xfrm>
          <a:prstGeom prst="rect">
            <a:avLst/>
          </a:prstGeom>
          <a:noFill/>
        </p:spPr>
        <p:txBody>
          <a:bodyPr wrap="square" rtlCol="0" anchor="t">
            <a:spAutoFit/>
          </a:bodyPr>
          <a:lstStyle/>
          <a:p>
            <a:pPr algn="l"/>
            <a:r>
              <a:rPr lang="en-US" sz="2800">
                <a:solidFill>
                  <a:schemeClr val="bg1"/>
                </a:solidFill>
                <a:latin typeface="Comic Sans MS" panose="030F0702030302020204" charset="0"/>
                <a:cs typeface="Comic Sans MS" panose="030F0702030302020204" charset="0"/>
              </a:rPr>
              <a:t>Facade Pattern cung cấp cho chúng ta một giao diện chung đơn giản thay cho một nhóm các giao diện có trong một hệ thống con (subsystem). Facade Pattern định nghĩa một giao diện ở cấp độ cao hơn để giúp cho người dùng có thể dễ dàng sử dụng hệ thống con này</a:t>
            </a:r>
          </a:p>
        </p:txBody>
      </p:sp>
      <p:sp>
        <p:nvSpPr>
          <p:cNvPr id="9" name="Text Box 8"/>
          <p:cNvSpPr txBox="1"/>
          <p:nvPr/>
        </p:nvSpPr>
        <p:spPr>
          <a:xfrm>
            <a:off x="9144000" y="7286625"/>
            <a:ext cx="8902065" cy="2245360"/>
          </a:xfrm>
          <a:prstGeom prst="rect">
            <a:avLst/>
          </a:prstGeom>
          <a:noFill/>
        </p:spPr>
        <p:txBody>
          <a:bodyPr wrap="square" rtlCol="0" anchor="t">
            <a:spAutoFit/>
          </a:bodyPr>
          <a:lstStyle/>
          <a:p>
            <a:pPr algn="l"/>
            <a:r>
              <a:rPr lang="en-US" sz="2800">
                <a:solidFill>
                  <a:schemeClr val="bg1"/>
                </a:solidFill>
                <a:latin typeface="Comic Sans MS" panose="030F0702030302020204" charset="0"/>
                <a:cs typeface="Comic Sans MS" panose="030F0702030302020204" charset="0"/>
              </a:rPr>
              <a:t>Facade Pattern cho phép các đối tượng truy cập trực tiếp giao diện chung này để giao tiếp với các giao diện có trong hệ thống con. Mục tiêu là che giấu các hoạt động phức tạp bên trong hệ thống con, làm cho hệ thống con dễ sử dụng hơn</a:t>
            </a:r>
          </a:p>
        </p:txBody>
      </p:sp>
    </p:spTree>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FACADE</a:t>
            </a:r>
          </a:p>
        </p:txBody>
      </p:sp>
      <p:sp>
        <p:nvSpPr>
          <p:cNvPr id="8" name="TextBox 2"/>
          <p:cNvSpPr txBox="1"/>
          <p:nvPr/>
        </p:nvSpPr>
        <p:spPr>
          <a:xfrm>
            <a:off x="1295240" y="1781063"/>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Cấu trúc facade design pattern</a:t>
            </a:r>
          </a:p>
        </p:txBody>
      </p:sp>
      <p:sp>
        <p:nvSpPr>
          <p:cNvPr id="2" name="Rectangles 1"/>
          <p:cNvSpPr/>
          <p:nvPr/>
        </p:nvSpPr>
        <p:spPr>
          <a:xfrm>
            <a:off x="13182600" y="3314700"/>
            <a:ext cx="4358640" cy="224853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l"/>
            <a:r>
              <a:rPr lang="en-US" sz="2800"/>
              <a:t>Addition Facade: có thể được tạo ra để tránh việc làm phức tạp một facade. Có thể được sử dụng bởi cả client và facade.</a:t>
            </a:r>
          </a:p>
        </p:txBody>
      </p:sp>
      <p:sp>
        <p:nvSpPr>
          <p:cNvPr id="3" name="Rectangles 2"/>
          <p:cNvSpPr/>
          <p:nvPr/>
        </p:nvSpPr>
        <p:spPr>
          <a:xfrm>
            <a:off x="12809855" y="6057900"/>
            <a:ext cx="5073015" cy="32562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l"/>
            <a:r>
              <a:rPr lang="en-US" sz="2800"/>
              <a:t>Complex Subsystems: Bao gồm nhiều object khác nhau, được cài đặt các chức năng của hệ thống con, xử lý công việc được gọi bởi Facade. Các lớp này không cần biết Facade và không tham chiếu đến nó.</a:t>
            </a:r>
          </a:p>
        </p:txBody>
      </p:sp>
      <p:sp>
        <p:nvSpPr>
          <p:cNvPr id="4" name="Rectangles 3"/>
          <p:cNvSpPr/>
          <p:nvPr/>
        </p:nvSpPr>
        <p:spPr>
          <a:xfrm>
            <a:off x="228600" y="3395980"/>
            <a:ext cx="4820920" cy="27762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l">
              <a:buClrTx/>
              <a:buSzTx/>
              <a:buFontTx/>
            </a:pPr>
            <a:r>
              <a:rPr lang="en-US" sz="2800"/>
              <a:t>Facade: Facade nắm rõ được hệ thống con nào đảm nhiệm việc đáp ứng yêu cầu của client, nó sẽ chuyển yêu cầu của client đến các đối tượng hệ thống con tương ứng.</a:t>
            </a:r>
          </a:p>
        </p:txBody>
      </p:sp>
      <p:pic>
        <p:nvPicPr>
          <p:cNvPr id="106" name="Picture 105"/>
          <p:cNvPicPr/>
          <p:nvPr/>
        </p:nvPicPr>
        <p:blipFill>
          <a:blip r:embed="rId3"/>
          <a:stretch>
            <a:fillRect/>
          </a:stretch>
        </p:blipFill>
        <p:spPr>
          <a:xfrm>
            <a:off x="5189220" y="3306445"/>
            <a:ext cx="7620635" cy="6005195"/>
          </a:xfrm>
          <a:prstGeom prst="rect">
            <a:avLst/>
          </a:prstGeom>
          <a:noFill/>
          <a:ln w="9525">
            <a:noFill/>
          </a:ln>
        </p:spPr>
      </p:pic>
      <p:sp>
        <p:nvSpPr>
          <p:cNvPr id="6" name="Rectangles 5"/>
          <p:cNvSpPr/>
          <p:nvPr/>
        </p:nvSpPr>
        <p:spPr>
          <a:xfrm>
            <a:off x="762000" y="6633210"/>
            <a:ext cx="5272405" cy="16687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l"/>
            <a:r>
              <a:rPr lang="en-US" sz="2800"/>
              <a:t>Client: Đối tượng sử dụng Facade để tương tác với các subsystem thay vì gọi subsystem trực tiếp</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bldLvl="0" animBg="1"/>
      <p:bldP spid="3" grpId="1" animBg="1"/>
      <p:bldP spid="4" grpId="0" bldLvl="0" animBg="1"/>
      <p:bldP spid="4" grpId="1" animBg="1"/>
      <p:bldP spid="6" grpId="0" bldLvl="0"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333500" y="4920320"/>
            <a:ext cx="5172523" cy="3956980"/>
          </a:xfrm>
          <a:prstGeom prst="rect">
            <a:avLst/>
          </a:prstGeom>
        </p:spPr>
      </p:pic>
      <p:sp>
        <p:nvSpPr>
          <p:cNvPr id="3" name="TextBox 3"/>
          <p:cNvSpPr txBox="1"/>
          <p:nvPr/>
        </p:nvSpPr>
        <p:spPr>
          <a:xfrm>
            <a:off x="3320933" y="3305175"/>
            <a:ext cx="11646135" cy="5539740"/>
          </a:xfrm>
          <a:prstGeom prst="rect">
            <a:avLst/>
          </a:prstGeom>
        </p:spPr>
        <p:txBody>
          <a:bodyPr lIns="0" tIns="0" rIns="0" bIns="0" rtlCol="0" anchor="t">
            <a:spAutoFit/>
          </a:bodyPr>
          <a:lstStyle/>
          <a:p>
            <a:pPr algn="ctr">
              <a:lnSpc>
                <a:spcPts val="14400"/>
              </a:lnSpc>
            </a:pPr>
            <a:r>
              <a:rPr lang="en-US" sz="12000">
                <a:solidFill>
                  <a:srgbClr val="FFFFFF"/>
                </a:solidFill>
                <a:latin typeface="Comic Sans MS" panose="030F0702030302020204" charset="0"/>
                <a:cs typeface="Comic Sans MS" panose="030F0702030302020204" charset="0"/>
              </a:rPr>
              <a:t>Tìm hiểu về Proxy Design Pattern</a:t>
            </a:r>
          </a:p>
        </p:txBody>
      </p:sp>
      <p:pic>
        <p:nvPicPr>
          <p:cNvPr id="4" name="Picture 4"/>
          <p:cNvPicPr>
            <a:picLocks noChangeAspect="1"/>
          </p:cNvPicPr>
          <p:nvPr/>
        </p:nvPicPr>
        <p:blipFill>
          <a:blip r:embed="rId4"/>
          <a:srcRect/>
          <a:stretch>
            <a:fillRect/>
          </a:stretch>
        </p:blipFill>
        <p:spPr>
          <a:xfrm rot="-479821">
            <a:off x="15520716" y="1619948"/>
            <a:ext cx="3477167" cy="288604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FACADE</a:t>
            </a:r>
          </a:p>
        </p:txBody>
      </p:sp>
      <p:sp>
        <p:nvSpPr>
          <p:cNvPr id="8" name="TextBox 2"/>
          <p:cNvSpPr txBox="1"/>
          <p:nvPr/>
        </p:nvSpPr>
        <p:spPr>
          <a:xfrm>
            <a:off x="1299050" y="19429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Facade là gì ? Và khi nào cần sử dụng Facade ? </a:t>
            </a:r>
          </a:p>
        </p:txBody>
      </p:sp>
      <p:sp>
        <p:nvSpPr>
          <p:cNvPr id="11" name="Oval 10"/>
          <p:cNvSpPr/>
          <p:nvPr/>
        </p:nvSpPr>
        <p:spPr>
          <a:xfrm>
            <a:off x="7620000" y="4472305"/>
            <a:ext cx="2667000" cy="2667000"/>
          </a:xfrm>
          <a:prstGeom prst="ellipse">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000">
                <a:latin typeface="Comic Sans MS" panose="030F0702030302020204" charset="0"/>
                <a:cs typeface="Comic Sans MS" panose="030F0702030302020204" charset="0"/>
              </a:rPr>
              <a:t>Khi nào cần sử dụng ? </a:t>
            </a:r>
          </a:p>
        </p:txBody>
      </p:sp>
      <p:cxnSp>
        <p:nvCxnSpPr>
          <p:cNvPr id="16" name="Straight Arrow Connector 15"/>
          <p:cNvCxnSpPr/>
          <p:nvPr/>
        </p:nvCxnSpPr>
        <p:spPr>
          <a:xfrm>
            <a:off x="10287000" y="5805805"/>
            <a:ext cx="1828800" cy="257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26" idx="3"/>
          </p:cNvCxnSpPr>
          <p:nvPr/>
        </p:nvCxnSpPr>
        <p:spPr>
          <a:xfrm flipH="1">
            <a:off x="5662930" y="5805805"/>
            <a:ext cx="1957070" cy="52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 Box 25"/>
          <p:cNvSpPr txBox="1"/>
          <p:nvPr/>
        </p:nvSpPr>
        <p:spPr>
          <a:xfrm>
            <a:off x="-55880" y="5320030"/>
            <a:ext cx="5718810" cy="1076325"/>
          </a:xfrm>
          <a:prstGeom prst="rect">
            <a:avLst/>
          </a:prstGeom>
          <a:noFill/>
        </p:spPr>
        <p:txBody>
          <a:bodyPr wrap="square" rtlCol="0" anchor="t">
            <a:spAutoFit/>
          </a:bodyPr>
          <a:lstStyle/>
          <a:p>
            <a:pPr algn="r"/>
            <a:r>
              <a:rPr lang="en-US" sz="3200">
                <a:solidFill>
                  <a:schemeClr val="bg1"/>
                </a:solidFill>
                <a:latin typeface="Comic Sans MS" panose="030F0702030302020204" charset="0"/>
                <a:cs typeface="Comic Sans MS" panose="030F0702030302020204" charset="0"/>
                <a:sym typeface="+mn-ea"/>
              </a:rPr>
              <a:t>Đóng gói nhiều chức năng, che giấu thuật toán phức tạp</a:t>
            </a:r>
          </a:p>
        </p:txBody>
      </p:sp>
      <p:sp>
        <p:nvSpPr>
          <p:cNvPr id="29" name="Text Box 28"/>
          <p:cNvSpPr txBox="1"/>
          <p:nvPr/>
        </p:nvSpPr>
        <p:spPr>
          <a:xfrm>
            <a:off x="12115800" y="5524500"/>
            <a:ext cx="3919220" cy="583565"/>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Giảm sự phụ thuộc</a:t>
            </a:r>
          </a:p>
        </p:txBody>
      </p:sp>
      <p:cxnSp>
        <p:nvCxnSpPr>
          <p:cNvPr id="2" name="Straight Arrow Connector 1"/>
          <p:cNvCxnSpPr/>
          <p:nvPr/>
        </p:nvCxnSpPr>
        <p:spPr>
          <a:xfrm>
            <a:off x="9896475" y="6748780"/>
            <a:ext cx="1457325" cy="1174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11" idx="3"/>
            <a:endCxn id="9" idx="3"/>
          </p:cNvCxnSpPr>
          <p:nvPr/>
        </p:nvCxnSpPr>
        <p:spPr>
          <a:xfrm flipH="1">
            <a:off x="6553200" y="6748780"/>
            <a:ext cx="1457325"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3745" y="7353300"/>
            <a:ext cx="5799455" cy="1076325"/>
          </a:xfrm>
          <a:prstGeom prst="rect">
            <a:avLst/>
          </a:prstGeom>
          <a:noFill/>
        </p:spPr>
        <p:txBody>
          <a:bodyPr wrap="square" rtlCol="0" anchor="t">
            <a:spAutoFit/>
          </a:bodyPr>
          <a:lstStyle/>
          <a:p>
            <a:pPr algn="r"/>
            <a:r>
              <a:rPr lang="en-US" sz="3200">
                <a:solidFill>
                  <a:schemeClr val="bg1"/>
                </a:solidFill>
                <a:latin typeface="Comic Sans MS" panose="030F0702030302020204" charset="0"/>
                <a:cs typeface="Comic Sans MS" panose="030F0702030302020204" charset="0"/>
                <a:sym typeface="+mn-ea"/>
              </a:rPr>
              <a:t>Cần một interface không rắc rối mà dễ sử dụng</a:t>
            </a:r>
          </a:p>
        </p:txBody>
      </p:sp>
      <p:cxnSp>
        <p:nvCxnSpPr>
          <p:cNvPr id="10" name="Straight Arrow Connector 9"/>
          <p:cNvCxnSpPr/>
          <p:nvPr/>
        </p:nvCxnSpPr>
        <p:spPr>
          <a:xfrm flipV="1">
            <a:off x="9896475" y="4191635"/>
            <a:ext cx="1609725" cy="671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11506200" y="3653155"/>
            <a:ext cx="5938520" cy="1076325"/>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Muốn gom nhóm chức năng lại để Client dễ sử dụng</a:t>
            </a:r>
          </a:p>
        </p:txBody>
      </p:sp>
      <p:cxnSp>
        <p:nvCxnSpPr>
          <p:cNvPr id="13" name="Straight Arrow Connector 12"/>
          <p:cNvCxnSpPr>
            <a:stCxn id="11" idx="1"/>
            <a:endCxn id="14" idx="3"/>
          </p:cNvCxnSpPr>
          <p:nvPr/>
        </p:nvCxnSpPr>
        <p:spPr>
          <a:xfrm flipH="1" flipV="1">
            <a:off x="6414135" y="4318000"/>
            <a:ext cx="1596390" cy="544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421640" y="3779520"/>
            <a:ext cx="5992495" cy="1076325"/>
          </a:xfrm>
          <a:prstGeom prst="rect">
            <a:avLst/>
          </a:prstGeom>
          <a:noFill/>
        </p:spPr>
        <p:txBody>
          <a:bodyPr wrap="square" rtlCol="0" anchor="t">
            <a:spAutoFit/>
          </a:bodyPr>
          <a:lstStyle/>
          <a:p>
            <a:pPr algn="r"/>
            <a:r>
              <a:rPr lang="en-US" sz="3200">
                <a:solidFill>
                  <a:schemeClr val="bg1"/>
                </a:solidFill>
                <a:latin typeface="Comic Sans MS" panose="030F0702030302020204" charset="0"/>
                <a:cs typeface="Comic Sans MS" panose="030F0702030302020204" charset="0"/>
                <a:sym typeface="+mn-ea"/>
              </a:rPr>
              <a:t>Khi người sử dụng phụ thuộc nhiều vào các lớp cài đặt.</a:t>
            </a:r>
          </a:p>
        </p:txBody>
      </p:sp>
      <p:sp>
        <p:nvSpPr>
          <p:cNvPr id="3" name="Text Box 2"/>
          <p:cNvSpPr txBox="1"/>
          <p:nvPr/>
        </p:nvSpPr>
        <p:spPr>
          <a:xfrm>
            <a:off x="11430000" y="7569200"/>
            <a:ext cx="5551170" cy="1076325"/>
          </a:xfrm>
          <a:prstGeom prst="rect">
            <a:avLst/>
          </a:prstGeom>
          <a:noFill/>
        </p:spPr>
        <p:txBody>
          <a:bodyPr wrap="square" rtlCol="0" anchor="t">
            <a:spAutoFit/>
          </a:bodyPr>
          <a:lstStyle/>
          <a:p>
            <a:pPr algn="l">
              <a:buClrTx/>
              <a:buSzTx/>
              <a:buFontTx/>
            </a:pPr>
            <a:r>
              <a:rPr lang="en-US" sz="3200">
                <a:solidFill>
                  <a:schemeClr val="bg1"/>
                </a:solidFill>
                <a:latin typeface="Comic Sans MS" panose="030F0702030302020204" charset="0"/>
                <a:cs typeface="Comic Sans MS" panose="030F0702030302020204" charset="0"/>
              </a:rPr>
              <a:t>Tăng khả năng độc lập và khả chuyển</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righ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righ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righ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righ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right)">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right)">
                                      <p:cBhvr>
                                        <p:cTn id="6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26" grpId="0"/>
      <p:bldP spid="26" grpId="1"/>
      <p:bldP spid="29" grpId="0"/>
      <p:bldP spid="29" grpId="1"/>
      <p:bldP spid="9" grpId="0"/>
      <p:bldP spid="9" grpId="1"/>
      <p:bldP spid="12" grpId="0"/>
      <p:bldP spid="12" grpId="1"/>
      <p:bldP spid="14" grpId="0"/>
      <p:bldP spid="14" grpId="1"/>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FACADE</a:t>
            </a:r>
          </a:p>
        </p:txBody>
      </p:sp>
      <p:sp>
        <p:nvSpPr>
          <p:cNvPr id="8" name="TextBox 2"/>
          <p:cNvSpPr txBox="1"/>
          <p:nvPr/>
        </p:nvSpPr>
        <p:spPr>
          <a:xfrm>
            <a:off x="1295240" y="1781063"/>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Ví dụ thực tế</a:t>
            </a:r>
          </a:p>
        </p:txBody>
      </p:sp>
      <p:sp>
        <p:nvSpPr>
          <p:cNvPr id="6" name="Text Box 5"/>
          <p:cNvSpPr txBox="1"/>
          <p:nvPr/>
        </p:nvSpPr>
        <p:spPr>
          <a:xfrm>
            <a:off x="10363200" y="3086100"/>
            <a:ext cx="7403465" cy="3538220"/>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rPr>
              <a:t>Khi bạn gọi điện đến shop để đặt hàng. Khi đó tổng đài sẽ là Facade của tất cả dịch vụ và phòng ban của shop. Hệ thống sẽ cung cấp cho bạn một giao diện đơn giản qua điện thoại để đặt hàng, thanh toán, giao hàng hay nhiều dịch vụ khác nhau.</a:t>
            </a:r>
          </a:p>
        </p:txBody>
      </p:sp>
      <p:pic>
        <p:nvPicPr>
          <p:cNvPr id="107" name="Picture 106"/>
          <p:cNvPicPr/>
          <p:nvPr/>
        </p:nvPicPr>
        <p:blipFill>
          <a:blip r:embed="rId3"/>
          <a:stretch>
            <a:fillRect/>
          </a:stretch>
        </p:blipFill>
        <p:spPr>
          <a:xfrm>
            <a:off x="1371600" y="3238500"/>
            <a:ext cx="8566785" cy="6012815"/>
          </a:xfrm>
          <a:prstGeom prst="rect">
            <a:avLst/>
          </a:prstGeom>
          <a:noFill/>
          <a:ln w="9525">
            <a:noFill/>
          </a:ln>
        </p:spPr>
      </p:pic>
    </p:spTree>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FACADE</a:t>
            </a:r>
          </a:p>
        </p:txBody>
      </p:sp>
      <p:sp>
        <p:nvSpPr>
          <p:cNvPr id="8" name="TextBox 2"/>
          <p:cNvSpPr txBox="1"/>
          <p:nvPr/>
        </p:nvSpPr>
        <p:spPr>
          <a:xfrm>
            <a:off x="1295240" y="1781063"/>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Ưu và nhược điểm ? </a:t>
            </a:r>
          </a:p>
        </p:txBody>
      </p:sp>
      <p:sp>
        <p:nvSpPr>
          <p:cNvPr id="11" name="Oval 10"/>
          <p:cNvSpPr/>
          <p:nvPr/>
        </p:nvSpPr>
        <p:spPr>
          <a:xfrm>
            <a:off x="7620000" y="4472305"/>
            <a:ext cx="2667000" cy="2667000"/>
          </a:xfrm>
          <a:prstGeom prst="ellipse">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000">
                <a:latin typeface="Comic Sans MS" panose="030F0702030302020204" charset="0"/>
                <a:cs typeface="Comic Sans MS" panose="030F0702030302020204" charset="0"/>
              </a:rPr>
              <a:t>Ưu điểm</a:t>
            </a:r>
          </a:p>
        </p:txBody>
      </p:sp>
      <p:cxnSp>
        <p:nvCxnSpPr>
          <p:cNvPr id="16" name="Straight Arrow Connector 15"/>
          <p:cNvCxnSpPr>
            <a:stCxn id="11" idx="7"/>
            <a:endCxn id="29" idx="1"/>
          </p:cNvCxnSpPr>
          <p:nvPr/>
        </p:nvCxnSpPr>
        <p:spPr>
          <a:xfrm flipV="1">
            <a:off x="9896475" y="4064000"/>
            <a:ext cx="2077085" cy="798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5"/>
            <a:endCxn id="27" idx="1"/>
          </p:cNvCxnSpPr>
          <p:nvPr/>
        </p:nvCxnSpPr>
        <p:spPr>
          <a:xfrm>
            <a:off x="9896475" y="6748780"/>
            <a:ext cx="2143125" cy="720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3"/>
          </p:cNvCxnSpPr>
          <p:nvPr/>
        </p:nvCxnSpPr>
        <p:spPr>
          <a:xfrm flipH="1">
            <a:off x="5943600" y="6748780"/>
            <a:ext cx="2066925" cy="604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6" idx="3"/>
          </p:cNvCxnSpPr>
          <p:nvPr/>
        </p:nvCxnSpPr>
        <p:spPr>
          <a:xfrm flipH="1" flipV="1">
            <a:off x="5933440" y="4556125"/>
            <a:ext cx="2067560" cy="358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 Box 25"/>
          <p:cNvSpPr txBox="1"/>
          <p:nvPr/>
        </p:nvSpPr>
        <p:spPr>
          <a:xfrm>
            <a:off x="533400" y="3771900"/>
            <a:ext cx="5400040" cy="1568450"/>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Có thể tách mã nguồn của mình ra khỏi sự phức tạp của hệ thống con</a:t>
            </a:r>
          </a:p>
        </p:txBody>
      </p:sp>
      <p:sp>
        <p:nvSpPr>
          <p:cNvPr id="27" name="Text Box 26"/>
          <p:cNvSpPr txBox="1"/>
          <p:nvPr/>
        </p:nvSpPr>
        <p:spPr>
          <a:xfrm>
            <a:off x="12039600" y="6438900"/>
            <a:ext cx="5189855" cy="2061210"/>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Có thể đóng gói nhiều hàm được thiết kế không tốt bằng 1 hàm có thiết kế tốt hơn.</a:t>
            </a:r>
          </a:p>
        </p:txBody>
      </p:sp>
      <p:sp>
        <p:nvSpPr>
          <p:cNvPr id="28" name="Text Box 27"/>
          <p:cNvSpPr txBox="1"/>
          <p:nvPr/>
        </p:nvSpPr>
        <p:spPr>
          <a:xfrm>
            <a:off x="534035" y="6591300"/>
            <a:ext cx="5265420" cy="2553335"/>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Hệ thống tích hợp thông qua Facade sẽ đơn giản hơn vì chỉ cần tương tác với Facade thay vì hàng loạt đối tượng khác.</a:t>
            </a:r>
          </a:p>
        </p:txBody>
      </p:sp>
      <p:sp>
        <p:nvSpPr>
          <p:cNvPr id="29" name="Text Box 28"/>
          <p:cNvSpPr txBox="1"/>
          <p:nvPr/>
        </p:nvSpPr>
        <p:spPr>
          <a:xfrm>
            <a:off x="11973560" y="3525520"/>
            <a:ext cx="5988050" cy="1076325"/>
          </a:xfrm>
          <a:prstGeom prst="rect">
            <a:avLst/>
          </a:prstGeom>
          <a:noFill/>
        </p:spPr>
        <p:txBody>
          <a:bodyPr wrap="square" rtlCol="0" anchor="t">
            <a:spAutoFit/>
          </a:bodyPr>
          <a:lstStyle/>
          <a:p>
            <a:r>
              <a:rPr lang="en-US" sz="3200">
                <a:solidFill>
                  <a:schemeClr val="bg1"/>
                </a:solidFill>
                <a:latin typeface="Comic Sans MS" panose="030F0702030302020204" charset="0"/>
                <a:cs typeface="Comic Sans MS" panose="030F0702030302020204" charset="0"/>
                <a:sym typeface="+mn-ea"/>
              </a:rPr>
              <a:t>Tăng khả năng độc lập và khả chuyển, giảm sự phụ thuộc</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righ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26" grpId="0"/>
      <p:bldP spid="26" grpId="1"/>
      <p:bldP spid="27" grpId="0"/>
      <p:bldP spid="27" grpId="1"/>
      <p:bldP spid="28" grpId="0"/>
      <p:bldP spid="28" grpId="1"/>
      <p:bldP spid="29" grpId="0"/>
      <p:bldP spid="29"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FACADE</a:t>
            </a:r>
          </a:p>
        </p:txBody>
      </p:sp>
      <p:sp>
        <p:nvSpPr>
          <p:cNvPr id="8" name="TextBox 2"/>
          <p:cNvSpPr txBox="1"/>
          <p:nvPr/>
        </p:nvSpPr>
        <p:spPr>
          <a:xfrm>
            <a:off x="1295240" y="1781063"/>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Ưu và nhược điểm ? </a:t>
            </a:r>
          </a:p>
        </p:txBody>
      </p:sp>
      <p:sp>
        <p:nvSpPr>
          <p:cNvPr id="11" name="Oval 10"/>
          <p:cNvSpPr/>
          <p:nvPr/>
        </p:nvSpPr>
        <p:spPr>
          <a:xfrm>
            <a:off x="1299210" y="4457700"/>
            <a:ext cx="2667000" cy="2667000"/>
          </a:xfrm>
          <a:prstGeom prst="ellipse">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000">
                <a:latin typeface="Comic Sans MS" panose="030F0702030302020204" charset="0"/>
                <a:cs typeface="Comic Sans MS" panose="030F0702030302020204" charset="0"/>
              </a:rPr>
              <a:t>Nhược điểm</a:t>
            </a:r>
          </a:p>
        </p:txBody>
      </p:sp>
      <p:cxnSp>
        <p:nvCxnSpPr>
          <p:cNvPr id="23" name="Straight Arrow Connector 22"/>
          <p:cNvCxnSpPr>
            <a:stCxn id="11" idx="7"/>
            <a:endCxn id="26" idx="1"/>
          </p:cNvCxnSpPr>
          <p:nvPr/>
        </p:nvCxnSpPr>
        <p:spPr>
          <a:xfrm flipV="1">
            <a:off x="3575685" y="3659505"/>
            <a:ext cx="5034915" cy="1188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 Box 25"/>
          <p:cNvSpPr txBox="1"/>
          <p:nvPr/>
        </p:nvSpPr>
        <p:spPr>
          <a:xfrm>
            <a:off x="8610600" y="2628900"/>
            <a:ext cx="5702935" cy="2061210"/>
          </a:xfrm>
          <a:prstGeom prst="rect">
            <a:avLst/>
          </a:prstGeom>
          <a:noFill/>
        </p:spPr>
        <p:txBody>
          <a:bodyPr wrap="square" rtlCol="0" anchor="t">
            <a:spAutoFit/>
          </a:bodyPr>
          <a:lstStyle/>
          <a:p>
            <a:pPr algn="just"/>
            <a:r>
              <a:rPr lang="en-US" sz="3200">
                <a:solidFill>
                  <a:schemeClr val="bg1"/>
                </a:solidFill>
                <a:latin typeface="Comic Sans MS" panose="030F0702030302020204" charset="0"/>
                <a:cs typeface="Comic Sans MS" panose="030F0702030302020204" charset="0"/>
                <a:sym typeface="+mn-ea"/>
              </a:rPr>
              <a:t>Class Facade của bạn có thể trở lên quá lớn, làm quá nhiều nhiệm vụ với nhiều hàm chức năng trong nó</a:t>
            </a:r>
          </a:p>
        </p:txBody>
      </p:sp>
      <p:cxnSp>
        <p:nvCxnSpPr>
          <p:cNvPr id="2" name="Straight Arrow Connector 1"/>
          <p:cNvCxnSpPr/>
          <p:nvPr/>
        </p:nvCxnSpPr>
        <p:spPr>
          <a:xfrm>
            <a:off x="3499485" y="6212952"/>
            <a:ext cx="5111115" cy="1637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8839200" y="6819900"/>
            <a:ext cx="5880735" cy="1568450"/>
          </a:xfrm>
          <a:prstGeom prst="rect">
            <a:avLst/>
          </a:prstGeom>
          <a:noFill/>
        </p:spPr>
        <p:txBody>
          <a:bodyPr wrap="square" rtlCol="0" anchor="t">
            <a:spAutoFit/>
          </a:bodyPr>
          <a:lstStyle/>
          <a:p>
            <a:pPr algn="just"/>
            <a:r>
              <a:rPr lang="en-US" sz="3200" dirty="0" err="1">
                <a:solidFill>
                  <a:schemeClr val="bg1"/>
                </a:solidFill>
                <a:latin typeface="Comic Sans MS" panose="030F0702030302020204" charset="0"/>
                <a:cs typeface="Comic Sans MS" panose="030F0702030302020204" charset="0"/>
              </a:rPr>
              <a:t>Việc</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sử</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dụng</a:t>
            </a:r>
            <a:r>
              <a:rPr lang="en-US" sz="3200" dirty="0">
                <a:solidFill>
                  <a:schemeClr val="bg1"/>
                </a:solidFill>
                <a:latin typeface="Comic Sans MS" panose="030F0702030302020204" charset="0"/>
                <a:cs typeface="Comic Sans MS" panose="030F0702030302020204" charset="0"/>
              </a:rPr>
              <a:t> Facade </a:t>
            </a:r>
            <a:r>
              <a:rPr lang="en-US" sz="3200" dirty="0" err="1">
                <a:solidFill>
                  <a:schemeClr val="bg1"/>
                </a:solidFill>
                <a:latin typeface="Comic Sans MS" panose="030F0702030302020204" charset="0"/>
                <a:cs typeface="Comic Sans MS" panose="030F0702030302020204" charset="0"/>
              </a:rPr>
              <a:t>cho</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các</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hệ</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thống</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đơn</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giản</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ko</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quá</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phức</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tạp</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trở</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nên</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dư</a:t>
            </a:r>
            <a:r>
              <a:rPr lang="en-US" sz="3200" dirty="0">
                <a:solidFill>
                  <a:schemeClr val="bg1"/>
                </a:solidFill>
                <a:latin typeface="Comic Sans MS" panose="030F0702030302020204" charset="0"/>
                <a:cs typeface="Comic Sans MS" panose="030F0702030302020204" charset="0"/>
              </a:rPr>
              <a:t> </a:t>
            </a:r>
            <a:r>
              <a:rPr lang="en-US" sz="3200" dirty="0" err="1">
                <a:solidFill>
                  <a:schemeClr val="bg1"/>
                </a:solidFill>
                <a:latin typeface="Comic Sans MS" panose="030F0702030302020204" charset="0"/>
                <a:cs typeface="Comic Sans MS" panose="030F0702030302020204" charset="0"/>
              </a:rPr>
              <a:t>thừa</a:t>
            </a:r>
            <a:r>
              <a:rPr lang="en-US" sz="3200" dirty="0">
                <a:solidFill>
                  <a:schemeClr val="bg1"/>
                </a:solidFill>
                <a:latin typeface="Comic Sans MS" panose="030F0702030302020204" charset="0"/>
                <a:cs typeface="Comic Sans MS" panose="030F0702030302020204"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trips(upRigh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ppt_y</p:attrName>
                                        </p:attrNameLst>
                                      </p:cBhvr>
                                      <p:tavLst>
                                        <p:tav tm="0">
                                          <p:val>
                                            <p:strVal val="#ppt_y-#ppt_h*1.125000"/>
                                          </p:val>
                                        </p:tav>
                                        <p:tav tm="100000">
                                          <p:val>
                                            <p:strVal val="#ppt_y"/>
                                          </p:val>
                                        </p:tav>
                                      </p:tavLst>
                                    </p:anim>
                                    <p:animEffect transition="in" filter="wipe(down)">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Righ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p:tgtEl>
                                          <p:spTgt spid="3"/>
                                        </p:tgtEl>
                                        <p:attrNameLst>
                                          <p:attrName>ppt_y</p:attrName>
                                        </p:attrNameLst>
                                      </p:cBhvr>
                                      <p:tavLst>
                                        <p:tav tm="0">
                                          <p:val>
                                            <p:strVal val="#ppt_y-#ppt_h*1.125000"/>
                                          </p:val>
                                        </p:tav>
                                        <p:tav tm="100000">
                                          <p:val>
                                            <p:strVal val="#ppt_y"/>
                                          </p:val>
                                        </p:tav>
                                      </p:tavLst>
                                    </p:anim>
                                    <p:animEffect transition="in" filter="wipe(down)">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6" grpId="0"/>
      <p:bldP spid="26" grpId="1"/>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 &amp; FACADE</a:t>
            </a:r>
          </a:p>
        </p:txBody>
      </p:sp>
      <p:sp>
        <p:nvSpPr>
          <p:cNvPr id="8" name="TextBox 2"/>
          <p:cNvSpPr txBox="1"/>
          <p:nvPr/>
        </p:nvSpPr>
        <p:spPr>
          <a:xfrm>
            <a:off x="1295240" y="1781063"/>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Mối liên quan giữa Proxy và Facade</a:t>
            </a:r>
          </a:p>
        </p:txBody>
      </p:sp>
      <p:sp>
        <p:nvSpPr>
          <p:cNvPr id="17" name="Oval 16"/>
          <p:cNvSpPr/>
          <p:nvPr/>
        </p:nvSpPr>
        <p:spPr>
          <a:xfrm>
            <a:off x="3276600" y="3355975"/>
            <a:ext cx="3575050" cy="3575050"/>
          </a:xfrm>
          <a:prstGeom prst="ellipse">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000">
                <a:latin typeface="Comic Sans MS" panose="030F0702030302020204" charset="0"/>
                <a:cs typeface="Comic Sans MS" panose="030F0702030302020204" charset="0"/>
              </a:rPr>
              <a:t>Facade  </a:t>
            </a:r>
          </a:p>
        </p:txBody>
      </p:sp>
      <p:sp>
        <p:nvSpPr>
          <p:cNvPr id="20" name="Text Box 19"/>
          <p:cNvSpPr txBox="1"/>
          <p:nvPr/>
        </p:nvSpPr>
        <p:spPr>
          <a:xfrm>
            <a:off x="2819400" y="7125335"/>
            <a:ext cx="4787265" cy="1814830"/>
          </a:xfrm>
          <a:prstGeom prst="rect">
            <a:avLst/>
          </a:prstGeom>
          <a:noFill/>
        </p:spPr>
        <p:txBody>
          <a:bodyPr wrap="square" rtlCol="0" anchor="t">
            <a:spAutoFit/>
          </a:bodyPr>
          <a:lstStyle/>
          <a:p>
            <a:r>
              <a:rPr lang="en-US" sz="2800">
                <a:solidFill>
                  <a:schemeClr val="bg1"/>
                </a:solidFill>
                <a:latin typeface="Comic Sans MS" panose="030F0702030302020204" charset="0"/>
                <a:cs typeface="Comic Sans MS" panose="030F0702030302020204" charset="0"/>
              </a:rPr>
              <a:t>Facade tương tự như Proxy ở chỗ cả hai đều đệm một thực thể phức tạp và tự khởi tạo nó. </a:t>
            </a:r>
          </a:p>
        </p:txBody>
      </p:sp>
      <p:sp>
        <p:nvSpPr>
          <p:cNvPr id="22" name="Oval 21"/>
          <p:cNvSpPr/>
          <p:nvPr/>
        </p:nvSpPr>
        <p:spPr>
          <a:xfrm>
            <a:off x="11811000" y="3355975"/>
            <a:ext cx="3575050" cy="3575050"/>
          </a:xfrm>
          <a:prstGeom prst="ellipse">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000">
                <a:latin typeface="Comic Sans MS" panose="030F0702030302020204" charset="0"/>
                <a:cs typeface="Comic Sans MS" panose="030F0702030302020204" charset="0"/>
              </a:rPr>
              <a:t>Proxy</a:t>
            </a:r>
          </a:p>
        </p:txBody>
      </p:sp>
      <p:sp>
        <p:nvSpPr>
          <p:cNvPr id="24" name="Text Box 23"/>
          <p:cNvSpPr txBox="1"/>
          <p:nvPr/>
        </p:nvSpPr>
        <p:spPr>
          <a:xfrm>
            <a:off x="11353800" y="7125335"/>
            <a:ext cx="5256530" cy="2245360"/>
          </a:xfrm>
          <a:prstGeom prst="rect">
            <a:avLst/>
          </a:prstGeom>
          <a:noFill/>
        </p:spPr>
        <p:txBody>
          <a:bodyPr wrap="square" rtlCol="0" anchor="t">
            <a:spAutoFit/>
          </a:bodyPr>
          <a:lstStyle/>
          <a:p>
            <a:r>
              <a:rPr lang="en-US" sz="2800">
                <a:solidFill>
                  <a:schemeClr val="bg1"/>
                </a:solidFill>
                <a:latin typeface="Comic Sans MS" panose="030F0702030302020204" charset="0"/>
                <a:cs typeface="Comic Sans MS" panose="030F0702030302020204" charset="0"/>
              </a:rPr>
              <a:t>Không giống như Facade, Proxy có giao diện giống với đối tượng dịch vụ của nó, điều này làm cho chúng có thể hoán đổi cho nhau</a:t>
            </a:r>
          </a:p>
        </p:txBody>
      </p:sp>
      <p:sp>
        <p:nvSpPr>
          <p:cNvPr id="4" name="Left-Right Arrow 3"/>
          <p:cNvSpPr/>
          <p:nvPr/>
        </p:nvSpPr>
        <p:spPr>
          <a:xfrm>
            <a:off x="7848600" y="4572000"/>
            <a:ext cx="2974340" cy="133350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7" grpId="1" animBg="1"/>
      <p:bldP spid="20" grpId="0"/>
      <p:bldP spid="20" grpId="1"/>
      <p:bldP spid="22" grpId="0" bldLvl="0" animBg="1"/>
      <p:bldP spid="22" grpId="1" animBg="1"/>
      <p:bldP spid="24" grpId="0"/>
      <p:bldP spid="24" grpId="1"/>
      <p:bldP spid="4" grpId="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3500" y="4920320"/>
            <a:ext cx="5172523" cy="3956980"/>
          </a:xfrm>
          <a:prstGeom prst="rect">
            <a:avLst/>
          </a:prstGeom>
        </p:spPr>
      </p:pic>
      <p:sp>
        <p:nvSpPr>
          <p:cNvPr id="3" name="TextBox 3"/>
          <p:cNvSpPr txBox="1"/>
          <p:nvPr/>
        </p:nvSpPr>
        <p:spPr>
          <a:xfrm>
            <a:off x="3428883" y="4152900"/>
            <a:ext cx="11646135" cy="1846580"/>
          </a:xfrm>
          <a:prstGeom prst="rect">
            <a:avLst/>
          </a:prstGeom>
        </p:spPr>
        <p:txBody>
          <a:bodyPr lIns="0" tIns="0" rIns="0" bIns="0" rtlCol="0" anchor="t">
            <a:spAutoFit/>
          </a:bodyPr>
          <a:lstStyle/>
          <a:p>
            <a:pPr algn="ctr">
              <a:lnSpc>
                <a:spcPts val="14400"/>
              </a:lnSpc>
            </a:pPr>
            <a:r>
              <a:rPr lang="en-US" sz="12000">
                <a:solidFill>
                  <a:srgbClr val="FFFFFF"/>
                </a:solidFill>
                <a:latin typeface="Comic Sans MS" panose="030F0702030302020204" charset="0"/>
                <a:cs typeface="Comic Sans MS" panose="030F0702030302020204" charset="0"/>
              </a:rPr>
              <a:t>Demo Facade</a:t>
            </a:r>
          </a:p>
        </p:txBody>
      </p:sp>
      <p:pic>
        <p:nvPicPr>
          <p:cNvPr id="4" name="Picture 4"/>
          <p:cNvPicPr>
            <a:picLocks noChangeAspect="1"/>
          </p:cNvPicPr>
          <p:nvPr/>
        </p:nvPicPr>
        <p:blipFill>
          <a:blip r:embed="rId3"/>
          <a:srcRect/>
          <a:stretch>
            <a:fillRect/>
          </a:stretch>
        </p:blipFill>
        <p:spPr>
          <a:xfrm rot="-479821">
            <a:off x="15520716" y="1619948"/>
            <a:ext cx="3477167" cy="288604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3500" y="4920320"/>
            <a:ext cx="5172523" cy="3956980"/>
          </a:xfrm>
          <a:prstGeom prst="rect">
            <a:avLst/>
          </a:prstGeom>
        </p:spPr>
      </p:pic>
      <p:pic>
        <p:nvPicPr>
          <p:cNvPr id="4" name="Picture 4"/>
          <p:cNvPicPr>
            <a:picLocks noChangeAspect="1"/>
          </p:cNvPicPr>
          <p:nvPr/>
        </p:nvPicPr>
        <p:blipFill>
          <a:blip r:embed="rId3"/>
          <a:srcRect/>
          <a:stretch>
            <a:fillRect/>
          </a:stretch>
        </p:blipFill>
        <p:spPr>
          <a:xfrm rot="-479821">
            <a:off x="15520716" y="1619948"/>
            <a:ext cx="3477167" cy="2886049"/>
          </a:xfrm>
          <a:prstGeom prst="rect">
            <a:avLst/>
          </a:prstGeom>
        </p:spPr>
      </p:pic>
      <p:pic>
        <p:nvPicPr>
          <p:cNvPr id="1026" name="Picture 2" descr="Facade Pattern | Programming With Wolfga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790700"/>
            <a:ext cx="11049000" cy="6923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299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1639570" y="4806950"/>
            <a:ext cx="12962255" cy="4154805"/>
          </a:xfrm>
          <a:prstGeom prst="rect">
            <a:avLst/>
          </a:prstGeom>
        </p:spPr>
        <p:txBody>
          <a:bodyPr wrap="square" lIns="0" tIns="0" rIns="0" bIns="0" rtlCol="0" anchor="t">
            <a:spAutoFit/>
          </a:bodyPr>
          <a:lstStyle/>
          <a:p>
            <a:pPr>
              <a:lnSpc>
                <a:spcPts val="10800"/>
              </a:lnSpc>
            </a:pPr>
            <a:r>
              <a:rPr lang="en-US" sz="9000" b="1">
                <a:solidFill>
                  <a:srgbClr val="FFFFFF"/>
                </a:solidFill>
                <a:latin typeface="Comic Sans MS" panose="030F0702030302020204" charset="0"/>
                <a:cs typeface="Comic Sans MS" panose="030F0702030302020204" charset="0"/>
              </a:rPr>
              <a:t>CẢM ƠN THẦY VÀ CÁC BẠN ĐÃ </a:t>
            </a:r>
          </a:p>
          <a:p>
            <a:pPr>
              <a:lnSpc>
                <a:spcPts val="10800"/>
              </a:lnSpc>
            </a:pPr>
            <a:r>
              <a:rPr lang="en-US" sz="9000" b="1">
                <a:solidFill>
                  <a:srgbClr val="FFFFFF"/>
                </a:solidFill>
                <a:latin typeface="Comic Sans MS" panose="030F0702030302020204" charset="0"/>
                <a:cs typeface="Comic Sans MS" panose="030F0702030302020204" charset="0"/>
              </a:rPr>
              <a:t>LẮNG NGHE</a:t>
            </a:r>
          </a:p>
        </p:txBody>
      </p:sp>
      <p:pic>
        <p:nvPicPr>
          <p:cNvPr id="5" name="Picture 5"/>
          <p:cNvPicPr>
            <a:picLocks noChangeAspect="1"/>
          </p:cNvPicPr>
          <p:nvPr/>
        </p:nvPicPr>
        <p:blipFill>
          <a:blip r:embed="rId2"/>
          <a:srcRect/>
          <a:stretch>
            <a:fillRect/>
          </a:stretch>
        </p:blipFill>
        <p:spPr>
          <a:xfrm>
            <a:off x="9144000" y="-1400753"/>
            <a:ext cx="7160084" cy="5477464"/>
          </a:xfrm>
          <a:prstGeom prst="rect">
            <a:avLst/>
          </a:prstGeom>
        </p:spPr>
      </p:pic>
      <p:pic>
        <p:nvPicPr>
          <p:cNvPr id="6" name="Picture 6"/>
          <p:cNvPicPr>
            <a:picLocks noChangeAspect="1"/>
          </p:cNvPicPr>
          <p:nvPr/>
        </p:nvPicPr>
        <p:blipFill>
          <a:blip r:embed="rId3"/>
          <a:srcRect/>
          <a:stretch>
            <a:fillRect/>
          </a:stretch>
        </p:blipFill>
        <p:spPr>
          <a:xfrm rot="-7698346">
            <a:off x="14309952" y="2598981"/>
            <a:ext cx="2866797" cy="29554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pic>
        <p:nvPicPr>
          <p:cNvPr id="100" name="Picture 99"/>
          <p:cNvPicPr/>
          <p:nvPr/>
        </p:nvPicPr>
        <p:blipFill>
          <a:blip r:embed="rId2"/>
          <a:stretch>
            <a:fillRect/>
          </a:stretch>
        </p:blipFill>
        <p:spPr>
          <a:xfrm>
            <a:off x="3276917" y="3695438"/>
            <a:ext cx="10403840" cy="3766185"/>
          </a:xfrm>
          <a:prstGeom prst="rect">
            <a:avLst/>
          </a:prstGeom>
          <a:noFill/>
          <a:ln w="9525">
            <a:noFill/>
          </a:ln>
        </p:spPr>
      </p:pic>
      <p:sp>
        <p:nvSpPr>
          <p:cNvPr id="6" name="Text Box 5"/>
          <p:cNvSpPr txBox="1"/>
          <p:nvPr/>
        </p:nvSpPr>
        <p:spPr>
          <a:xfrm>
            <a:off x="2971800" y="7962900"/>
            <a:ext cx="11379200" cy="953135"/>
          </a:xfrm>
          <a:prstGeom prst="rect">
            <a:avLst/>
          </a:prstGeom>
          <a:noFill/>
        </p:spPr>
        <p:txBody>
          <a:bodyPr wrap="square" rtlCol="0" anchor="t">
            <a:spAutoFit/>
          </a:bodyPr>
          <a:lstStyle/>
          <a:p>
            <a:pPr algn="ctr"/>
            <a:r>
              <a:rPr lang="en-US" sz="2800">
                <a:solidFill>
                  <a:schemeClr val="bg1"/>
                </a:solidFill>
                <a:latin typeface="Comic Sans MS" panose="030F0702030302020204" charset="0"/>
                <a:cs typeface="Comic Sans MS" panose="030F0702030302020204" charset="0"/>
              </a:rPr>
              <a:t>Quá trình xử lý của cơ sở dữ liệu có thể diễn ra rất chậm khi mà có rất nhiều client cùng truy cập đến và đòi hỏi xử lý một điều gì đó</a:t>
            </a: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9050" y="19429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Đặt vấn đề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pic>
        <p:nvPicPr>
          <p:cNvPr id="100" name="Picture 99"/>
          <p:cNvPicPr/>
          <p:nvPr/>
        </p:nvPicPr>
        <p:blipFill>
          <a:blip r:embed="rId2"/>
          <a:stretch>
            <a:fillRect/>
          </a:stretch>
        </p:blipFill>
        <p:spPr>
          <a:xfrm>
            <a:off x="685800" y="3646805"/>
            <a:ext cx="8975725" cy="3766185"/>
          </a:xfrm>
          <a:prstGeom prst="rect">
            <a:avLst/>
          </a:prstGeom>
          <a:noFill/>
          <a:ln w="9525">
            <a:noFill/>
          </a:ln>
        </p:spPr>
      </p:pic>
      <p:sp>
        <p:nvSpPr>
          <p:cNvPr id="6" name="Text Box 5"/>
          <p:cNvSpPr txBox="1"/>
          <p:nvPr/>
        </p:nvSpPr>
        <p:spPr>
          <a:xfrm>
            <a:off x="98425" y="7962900"/>
            <a:ext cx="11379835" cy="953135"/>
          </a:xfrm>
          <a:prstGeom prst="rect">
            <a:avLst/>
          </a:prstGeom>
          <a:noFill/>
        </p:spPr>
        <p:txBody>
          <a:bodyPr wrap="square" rtlCol="0" anchor="t">
            <a:spAutoFit/>
          </a:bodyPr>
          <a:lstStyle/>
          <a:p>
            <a:pPr algn="ctr"/>
            <a:r>
              <a:rPr lang="en-US" sz="2800" dirty="0" err="1">
                <a:solidFill>
                  <a:schemeClr val="bg1"/>
                </a:solidFill>
                <a:latin typeface="Comic Sans MS" panose="030F0702030302020204" charset="0"/>
                <a:cs typeface="Comic Sans MS" panose="030F0702030302020204" charset="0"/>
              </a:rPr>
              <a:t>Quá</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trình</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xử</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lý</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của</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cơ</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sở</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dữ</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liệu</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có</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thể</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diễn</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ra</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rất</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chậm</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khi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mà</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có</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rất</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nhiều</a:t>
            </a:r>
            <a:r>
              <a:rPr lang="en-US" sz="2800" dirty="0">
                <a:solidFill>
                  <a:schemeClr val="bg1"/>
                </a:solidFill>
                <a:latin typeface="Comic Sans MS" panose="030F0702030302020204" charset="0"/>
                <a:cs typeface="Comic Sans MS" panose="030F0702030302020204" charset="0"/>
              </a:rPr>
              <a:t> client </a:t>
            </a:r>
            <a:r>
              <a:rPr lang="en-US" sz="2800" dirty="0" err="1">
                <a:solidFill>
                  <a:schemeClr val="bg1"/>
                </a:solidFill>
                <a:latin typeface="Comic Sans MS" panose="030F0702030302020204" charset="0"/>
                <a:cs typeface="Comic Sans MS" panose="030F0702030302020204" charset="0"/>
              </a:rPr>
              <a:t>cùng</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truy</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cập</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đến</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và</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đòi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hỏi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xử</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lý</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một</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điều</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gì</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đó</a:t>
            </a:r>
            <a:endParaRPr lang="en-US" sz="2800" dirty="0">
              <a:solidFill>
                <a:schemeClr val="bg1"/>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9050" y="19429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Đặt vấn đề </a:t>
            </a:r>
          </a:p>
        </p:txBody>
      </p:sp>
      <p:sp>
        <p:nvSpPr>
          <p:cNvPr id="2" name="TextBox 2"/>
          <p:cNvSpPr txBox="1"/>
          <p:nvPr/>
        </p:nvSpPr>
        <p:spPr>
          <a:xfrm>
            <a:off x="11963400" y="788670"/>
            <a:ext cx="6163945" cy="2308225"/>
          </a:xfrm>
          <a:prstGeom prst="rect">
            <a:avLst/>
          </a:prstGeom>
        </p:spPr>
        <p:txBody>
          <a:bodyPr wrap="square"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Hướng giải quyết khi chưa có proxy</a:t>
            </a:r>
          </a:p>
        </p:txBody>
      </p:sp>
      <p:sp>
        <p:nvSpPr>
          <p:cNvPr id="3" name="Text Box 2"/>
          <p:cNvSpPr txBox="1"/>
          <p:nvPr/>
        </p:nvSpPr>
        <p:spPr>
          <a:xfrm>
            <a:off x="12009120" y="3848100"/>
            <a:ext cx="6118225" cy="2245360"/>
          </a:xfrm>
          <a:prstGeom prst="rect">
            <a:avLst/>
          </a:prstGeom>
          <a:noFill/>
        </p:spPr>
        <p:txBody>
          <a:bodyPr wrap="square" rtlCol="0" anchor="t">
            <a:spAutoFit/>
          </a:bodyPr>
          <a:lstStyle/>
          <a:p>
            <a:pPr algn="just"/>
            <a:r>
              <a:rPr lang="en-US" sz="2800" dirty="0">
                <a:solidFill>
                  <a:schemeClr val="bg1"/>
                </a:solidFill>
                <a:latin typeface="Comic Sans MS" panose="030F0702030302020204" charset="0"/>
                <a:cs typeface="Comic Sans MS" panose="030F0702030302020204" charset="0"/>
              </a:rPr>
              <a:t>implement lazy initialization, </a:t>
            </a:r>
            <a:r>
              <a:rPr lang="en-US" sz="2800" dirty="0" err="1">
                <a:solidFill>
                  <a:schemeClr val="bg1"/>
                </a:solidFill>
                <a:latin typeface="Comic Sans MS" panose="030F0702030302020204" charset="0"/>
                <a:cs typeface="Comic Sans MS" panose="030F0702030302020204" charset="0"/>
              </a:rPr>
              <a:t>tức</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là</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chỉ</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tạo</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khi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cần</a:t>
            </a:r>
            <a:r>
              <a:rPr lang="en-US" sz="2800" dirty="0">
                <a:solidFill>
                  <a:schemeClr val="bg1"/>
                </a:solidFill>
                <a:latin typeface="Comic Sans MS" panose="030F0702030302020204" charset="0"/>
                <a:cs typeface="Comic Sans MS" panose="030F0702030302020204" charset="0"/>
              </a:rPr>
              <a:t>. </a:t>
            </a:r>
            <a:r>
              <a:rPr lang="en-US" sz="2800" dirty="0" err="1" smtClean="0">
                <a:solidFill>
                  <a:schemeClr val="bg1"/>
                </a:solidFill>
                <a:latin typeface="Comic Sans MS" panose="030F0702030302020204" charset="0"/>
                <a:cs typeface="Comic Sans MS" panose="030F0702030302020204" charset="0"/>
              </a:rPr>
              <a:t>Khi</a:t>
            </a:r>
            <a:r>
              <a:rPr lang="en-US" sz="2800" dirty="0" smtClean="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đó</a:t>
            </a:r>
            <a:r>
              <a:rPr lang="en-US" sz="2800" dirty="0">
                <a:solidFill>
                  <a:schemeClr val="bg1"/>
                </a:solidFill>
                <a:latin typeface="Comic Sans MS" panose="030F0702030302020204" charset="0"/>
                <a:cs typeface="Comic Sans MS" panose="030F0702030302020204" charset="0"/>
              </a:rPr>
              <a:t> client </a:t>
            </a:r>
            <a:r>
              <a:rPr lang="en-US" sz="2800" dirty="0" err="1">
                <a:solidFill>
                  <a:schemeClr val="bg1"/>
                </a:solidFill>
                <a:latin typeface="Comic Sans MS" panose="030F0702030302020204" charset="0"/>
                <a:cs typeface="Comic Sans MS" panose="030F0702030302020204" charset="0"/>
              </a:rPr>
              <a:t>muốn</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truy</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cập</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đều</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phải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chạy</a:t>
            </a:r>
            <a:r>
              <a:rPr lang="en-US" sz="2800" dirty="0">
                <a:solidFill>
                  <a:schemeClr val="bg1"/>
                </a:solidFill>
                <a:latin typeface="Comic Sans MS" panose="030F0702030302020204" charset="0"/>
                <a:cs typeface="Comic Sans MS" panose="030F0702030302020204" charset="0"/>
              </a:rPr>
              <a:t> qua </a:t>
            </a:r>
            <a:r>
              <a:rPr lang="en-US" sz="2800" dirty="0" err="1">
                <a:solidFill>
                  <a:schemeClr val="bg1"/>
                </a:solidFill>
                <a:latin typeface="Comic Sans MS" panose="030F0702030302020204" charset="0"/>
                <a:cs typeface="Comic Sans MS" panose="030F0702030302020204" charset="0"/>
              </a:rPr>
              <a:t>đoạn</a:t>
            </a:r>
            <a:r>
              <a:rPr lang="en-US" sz="2800" dirty="0">
                <a:solidFill>
                  <a:schemeClr val="bg1"/>
                </a:solidFill>
                <a:latin typeface="Comic Sans MS" panose="030F0702030302020204" charset="0"/>
                <a:cs typeface="Comic Sans MS" panose="030F0702030302020204" charset="0"/>
              </a:rPr>
              <a:t> code </a:t>
            </a:r>
            <a:r>
              <a:rPr lang="en-US" sz="2800" dirty="0" err="1">
                <a:solidFill>
                  <a:schemeClr val="bg1"/>
                </a:solidFill>
                <a:latin typeface="Comic Sans MS" panose="030F0702030302020204" charset="0"/>
                <a:cs typeface="Comic Sans MS" panose="030F0702030302020204" charset="0"/>
              </a:rPr>
              <a:t>này</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tuy</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nhiên</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vấn</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đề</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phát</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sinh</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là</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sẽ</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khiến</a:t>
            </a:r>
            <a:r>
              <a:rPr lang="en-US" sz="2800" dirty="0">
                <a:solidFill>
                  <a:schemeClr val="bg1"/>
                </a:solidFill>
                <a:latin typeface="Comic Sans MS" panose="030F0702030302020204" charset="0"/>
                <a:cs typeface="Comic Sans MS" panose="030F0702030302020204" charset="0"/>
              </a:rPr>
              <a:t> code duplicate</a:t>
            </a:r>
          </a:p>
        </p:txBody>
      </p:sp>
      <p:sp>
        <p:nvSpPr>
          <p:cNvPr id="4" name="Text Box 3"/>
          <p:cNvSpPr txBox="1"/>
          <p:nvPr/>
        </p:nvSpPr>
        <p:spPr>
          <a:xfrm>
            <a:off x="11986260" y="6438900"/>
            <a:ext cx="6118225" cy="1814830"/>
          </a:xfrm>
          <a:prstGeom prst="rect">
            <a:avLst/>
          </a:prstGeom>
          <a:noFill/>
        </p:spPr>
        <p:txBody>
          <a:bodyPr wrap="square" rtlCol="0" anchor="t">
            <a:spAutoFit/>
          </a:bodyPr>
          <a:lstStyle/>
          <a:p>
            <a:pPr algn="just"/>
            <a:r>
              <a:rPr lang="en-US" sz="2800" dirty="0" err="1">
                <a:solidFill>
                  <a:schemeClr val="bg1"/>
                </a:solidFill>
                <a:latin typeface="Comic Sans MS" panose="030F0702030302020204" charset="0"/>
                <a:cs typeface="Comic Sans MS" panose="030F0702030302020204" charset="0"/>
              </a:rPr>
              <a:t>Điều</a:t>
            </a:r>
            <a:r>
              <a:rPr lang="en-US" sz="2800" dirty="0">
                <a:solidFill>
                  <a:schemeClr val="bg1"/>
                </a:solidFill>
                <a:latin typeface="Comic Sans MS" panose="030F0702030302020204" charset="0"/>
                <a:cs typeface="Comic Sans MS" panose="030F0702030302020204" charset="0"/>
              </a:rPr>
              <a:t> hay </a:t>
            </a:r>
            <a:r>
              <a:rPr lang="en-US" sz="2800" dirty="0" err="1">
                <a:solidFill>
                  <a:schemeClr val="bg1"/>
                </a:solidFill>
                <a:latin typeface="Comic Sans MS" panose="030F0702030302020204" charset="0"/>
                <a:cs typeface="Comic Sans MS" panose="030F0702030302020204" charset="0"/>
              </a:rPr>
              <a:t>nhất</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là</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có</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thể</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là</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đưa</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dòng</a:t>
            </a:r>
            <a:r>
              <a:rPr lang="en-US" sz="2800" dirty="0">
                <a:solidFill>
                  <a:schemeClr val="bg1"/>
                </a:solidFill>
                <a:latin typeface="Comic Sans MS" panose="030F0702030302020204" charset="0"/>
                <a:cs typeface="Comic Sans MS" panose="030F0702030302020204" charset="0"/>
              </a:rPr>
              <a:t> code </a:t>
            </a:r>
            <a:r>
              <a:rPr lang="en-US" sz="2800" dirty="0" err="1">
                <a:solidFill>
                  <a:schemeClr val="bg1"/>
                </a:solidFill>
                <a:latin typeface="Comic Sans MS" panose="030F0702030302020204" charset="0"/>
                <a:cs typeface="Comic Sans MS" panose="030F0702030302020204" charset="0"/>
              </a:rPr>
              <a:t>này</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vào</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chính</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đối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tượng</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đó</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Nhưng</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nếu</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lớp</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này</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là</a:t>
            </a:r>
            <a:r>
              <a:rPr lang="en-US" sz="2800" dirty="0">
                <a:solidFill>
                  <a:schemeClr val="bg1"/>
                </a:solidFill>
                <a:latin typeface="Comic Sans MS" panose="030F0702030302020204" charset="0"/>
                <a:cs typeface="Comic Sans MS" panose="030F0702030302020204" charset="0"/>
              </a:rPr>
              <a:t> 3rd party </a:t>
            </a:r>
            <a:r>
              <a:rPr lang="en-US" sz="2800" dirty="0" err="1">
                <a:solidFill>
                  <a:schemeClr val="bg1"/>
                </a:solidFill>
                <a:latin typeface="Comic Sans MS" panose="030F0702030302020204" charset="0"/>
                <a:cs typeface="Comic Sans MS" panose="030F0702030302020204" charset="0"/>
              </a:rPr>
              <a:t>thì</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không</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thể</a:t>
            </a:r>
            <a:r>
              <a:rPr lang="en-US" sz="2800" dirty="0">
                <a:solidFill>
                  <a:schemeClr val="bg1"/>
                </a:solidFill>
                <a:latin typeface="Comic Sans MS" panose="030F0702030302020204" charset="0"/>
                <a:cs typeface="Comic Sans MS" panose="030F0702030302020204" charset="0"/>
              </a:rPr>
              <a:t>.</a:t>
            </a:r>
          </a:p>
        </p:txBody>
      </p:sp>
      <p:cxnSp>
        <p:nvCxnSpPr>
          <p:cNvPr id="9" name="Straight Connector 8"/>
          <p:cNvCxnSpPr/>
          <p:nvPr/>
        </p:nvCxnSpPr>
        <p:spPr>
          <a:xfrm>
            <a:off x="11680825" y="956310"/>
            <a:ext cx="53975" cy="845439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2" grpId="0"/>
      <p:bldP spid="2" grpId="1"/>
      <p:bldP spid="3" grpId="0"/>
      <p:bldP spid="3"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6" name="Text Box 5"/>
          <p:cNvSpPr txBox="1"/>
          <p:nvPr/>
        </p:nvSpPr>
        <p:spPr>
          <a:xfrm>
            <a:off x="3267075" y="8281670"/>
            <a:ext cx="11754485" cy="953135"/>
          </a:xfrm>
          <a:prstGeom prst="rect">
            <a:avLst/>
          </a:prstGeom>
          <a:noFill/>
        </p:spPr>
        <p:txBody>
          <a:bodyPr wrap="square" rtlCol="0" anchor="t">
            <a:spAutoFit/>
          </a:bodyPr>
          <a:lstStyle/>
          <a:p>
            <a:pPr algn="ctr"/>
            <a:r>
              <a:rPr lang="en-US" sz="2800" dirty="0">
                <a:solidFill>
                  <a:schemeClr val="bg1"/>
                </a:solidFill>
                <a:latin typeface="Comic Sans MS" panose="030F0702030302020204" charset="0"/>
                <a:cs typeface="Comic Sans MS" panose="030F0702030302020204" charset="0"/>
              </a:rPr>
              <a:t>Proxy </a:t>
            </a:r>
            <a:r>
              <a:rPr lang="en-US" sz="2800" dirty="0" err="1">
                <a:solidFill>
                  <a:schemeClr val="bg1"/>
                </a:solidFill>
                <a:latin typeface="Comic Sans MS" panose="030F0702030302020204" charset="0"/>
                <a:cs typeface="Comic Sans MS" panose="030F0702030302020204" charset="0"/>
              </a:rPr>
              <a:t>đại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diện</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cho</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đối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tượng</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cơ</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sở</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dữ</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liệu</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giúp</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xử</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lý</a:t>
            </a:r>
            <a:r>
              <a:rPr lang="en-US" sz="2800" dirty="0">
                <a:solidFill>
                  <a:schemeClr val="bg1"/>
                </a:solidFill>
                <a:latin typeface="Comic Sans MS" panose="030F0702030302020204" charset="0"/>
                <a:cs typeface="Comic Sans MS" panose="030F0702030302020204" charset="0"/>
              </a:rPr>
              <a:t> lazy initialization (</a:t>
            </a:r>
            <a:r>
              <a:rPr lang="en-US" sz="2800" dirty="0" err="1">
                <a:solidFill>
                  <a:schemeClr val="bg1"/>
                </a:solidFill>
                <a:latin typeface="Comic Sans MS" panose="030F0702030302020204" charset="0"/>
                <a:cs typeface="Comic Sans MS" panose="030F0702030302020204" charset="0"/>
              </a:rPr>
              <a:t>quá</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trình</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khởi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tạo</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chậm</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và</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lưu</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vào</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bộ</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nhớ</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đệm</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kết</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quả</a:t>
            </a:r>
            <a:r>
              <a:rPr lang="en-US" sz="2800" dirty="0">
                <a:solidFill>
                  <a:schemeClr val="bg1"/>
                </a:solidFill>
                <a:latin typeface="Comic Sans MS" panose="030F0702030302020204" charset="0"/>
                <a:cs typeface="Comic Sans MS" panose="030F0702030302020204" charset="0"/>
              </a:rPr>
              <a:t> </a:t>
            </a: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9050" y="19429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Hướng giải quyết  </a:t>
            </a:r>
          </a:p>
        </p:txBody>
      </p:sp>
      <p:pic>
        <p:nvPicPr>
          <p:cNvPr id="101" name="Picture 100"/>
          <p:cNvPicPr/>
          <p:nvPr/>
        </p:nvPicPr>
        <p:blipFill>
          <a:blip r:embed="rId2"/>
          <a:stretch>
            <a:fillRect/>
          </a:stretch>
        </p:blipFill>
        <p:spPr>
          <a:xfrm>
            <a:off x="2656205" y="3771900"/>
            <a:ext cx="12975590" cy="4133850"/>
          </a:xfrm>
          <a:prstGeom prst="rect">
            <a:avLst/>
          </a:prstGeom>
          <a:noFill/>
          <a:ln w="9525">
            <a:noFill/>
          </a:ln>
        </p:spPr>
      </p:pic>
    </p:spTree>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6" name="Text Box 5"/>
          <p:cNvSpPr txBox="1"/>
          <p:nvPr/>
        </p:nvSpPr>
        <p:spPr>
          <a:xfrm>
            <a:off x="1554480" y="9029700"/>
            <a:ext cx="8110220" cy="521970"/>
          </a:xfrm>
          <a:prstGeom prst="rect">
            <a:avLst/>
          </a:prstGeom>
          <a:noFill/>
        </p:spPr>
        <p:txBody>
          <a:bodyPr wrap="square" rtlCol="0" anchor="t">
            <a:spAutoFit/>
          </a:bodyPr>
          <a:lstStyle/>
          <a:p>
            <a:pPr algn="ctr"/>
            <a:r>
              <a:rPr lang="en-US" sz="2800">
                <a:solidFill>
                  <a:schemeClr val="bg1"/>
                </a:solidFill>
                <a:latin typeface="Comic Sans MS" panose="030F0702030302020204" charset="0"/>
                <a:cs typeface="Comic Sans MS" panose="030F0702030302020204" charset="0"/>
              </a:rPr>
              <a:t>Hình ảnh minh họa về Proxy Design Pattern</a:t>
            </a: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9050" y="17143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Proxy là gì ? Và khi nào cần sử dụng Proxy ? </a:t>
            </a:r>
          </a:p>
        </p:txBody>
      </p:sp>
      <p:pic>
        <p:nvPicPr>
          <p:cNvPr id="102" name="Picture 101"/>
          <p:cNvPicPr/>
          <p:nvPr/>
        </p:nvPicPr>
        <p:blipFill>
          <a:blip r:embed="rId2"/>
          <a:stretch>
            <a:fillRect/>
          </a:stretch>
        </p:blipFill>
        <p:spPr>
          <a:xfrm>
            <a:off x="762000" y="3234690"/>
            <a:ext cx="9695180" cy="5427980"/>
          </a:xfrm>
          <a:prstGeom prst="rect">
            <a:avLst/>
          </a:prstGeom>
          <a:noFill/>
          <a:ln w="9525">
            <a:noFill/>
          </a:ln>
        </p:spPr>
      </p:pic>
      <p:sp>
        <p:nvSpPr>
          <p:cNvPr id="2" name="Text Box 1"/>
          <p:cNvSpPr txBox="1"/>
          <p:nvPr/>
        </p:nvSpPr>
        <p:spPr>
          <a:xfrm>
            <a:off x="10820400" y="3234690"/>
            <a:ext cx="6983095" cy="1383665"/>
          </a:xfrm>
          <a:prstGeom prst="rect">
            <a:avLst/>
          </a:prstGeom>
          <a:noFill/>
        </p:spPr>
        <p:txBody>
          <a:bodyPr wrap="square" rtlCol="0" anchor="t">
            <a:spAutoFit/>
          </a:bodyPr>
          <a:lstStyle/>
          <a:p>
            <a:pPr algn="just"/>
            <a:r>
              <a:rPr lang="en-US" sz="2800" dirty="0">
                <a:solidFill>
                  <a:schemeClr val="bg1"/>
                </a:solidFill>
                <a:latin typeface="Comic Sans MS" panose="030F0702030302020204" charset="0"/>
                <a:cs typeface="Comic Sans MS" panose="030F0702030302020204" charset="0"/>
              </a:rPr>
              <a:t>Proxy (hay </a:t>
            </a:r>
            <a:r>
              <a:rPr lang="en-US" sz="2800" dirty="0" err="1">
                <a:solidFill>
                  <a:schemeClr val="bg1"/>
                </a:solidFill>
                <a:latin typeface="Comic Sans MS" panose="030F0702030302020204" charset="0"/>
                <a:cs typeface="Comic Sans MS" panose="030F0702030302020204" charset="0"/>
              </a:rPr>
              <a:t>còn</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gọi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là</a:t>
            </a:r>
            <a:r>
              <a:rPr lang="en-US" sz="2800" dirty="0">
                <a:solidFill>
                  <a:schemeClr val="bg1"/>
                </a:solidFill>
                <a:latin typeface="Comic Sans MS" panose="030F0702030302020204" charset="0"/>
                <a:cs typeface="Comic Sans MS" panose="030F0702030302020204" charset="0"/>
              </a:rPr>
              <a:t> Surrogate) </a:t>
            </a:r>
            <a:r>
              <a:rPr lang="en-US" sz="2800" dirty="0" err="1">
                <a:solidFill>
                  <a:schemeClr val="bg1"/>
                </a:solidFill>
                <a:latin typeface="Comic Sans MS" panose="030F0702030302020204" charset="0"/>
                <a:cs typeface="Comic Sans MS" panose="030F0702030302020204" charset="0"/>
              </a:rPr>
              <a:t>là</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một</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mẫu</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thiết</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kế</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thuộc</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nhóm</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cấu</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trúc</a:t>
            </a:r>
            <a:r>
              <a:rPr lang="en-US" sz="2800" dirty="0">
                <a:solidFill>
                  <a:schemeClr val="bg1"/>
                </a:solidFill>
                <a:latin typeface="Comic Sans MS" panose="030F0702030302020204" charset="0"/>
                <a:cs typeface="Comic Sans MS" panose="030F0702030302020204" charset="0"/>
              </a:rPr>
              <a:t> (Structural Pattern).</a:t>
            </a:r>
          </a:p>
        </p:txBody>
      </p:sp>
      <p:sp>
        <p:nvSpPr>
          <p:cNvPr id="3" name="Text Box 2"/>
          <p:cNvSpPr txBox="1"/>
          <p:nvPr/>
        </p:nvSpPr>
        <p:spPr>
          <a:xfrm>
            <a:off x="10820400" y="4762500"/>
            <a:ext cx="6983730" cy="1383665"/>
          </a:xfrm>
          <a:prstGeom prst="rect">
            <a:avLst/>
          </a:prstGeom>
          <a:noFill/>
        </p:spPr>
        <p:txBody>
          <a:bodyPr wrap="square" rtlCol="0" anchor="t">
            <a:spAutoFit/>
          </a:bodyPr>
          <a:lstStyle/>
          <a:p>
            <a:pPr algn="just"/>
            <a:r>
              <a:rPr lang="en-US" sz="2800">
                <a:solidFill>
                  <a:schemeClr val="bg1"/>
                </a:solidFill>
                <a:latin typeface="Comic Sans MS" panose="030F0702030302020204" charset="0"/>
                <a:cs typeface="Comic Sans MS" panose="030F0702030302020204" charset="0"/>
              </a:rPr>
              <a:t>Điều khiển gián tiếp việc truy xuất đối tượng thông qua một đối tượng được ủy nhiệm</a:t>
            </a:r>
          </a:p>
        </p:txBody>
      </p:sp>
      <p:sp>
        <p:nvSpPr>
          <p:cNvPr id="4" name="Text Box 3"/>
          <p:cNvSpPr txBox="1"/>
          <p:nvPr/>
        </p:nvSpPr>
        <p:spPr>
          <a:xfrm>
            <a:off x="10820400" y="6286500"/>
            <a:ext cx="6983730" cy="1383665"/>
          </a:xfrm>
          <a:prstGeom prst="rect">
            <a:avLst/>
          </a:prstGeom>
          <a:noFill/>
        </p:spPr>
        <p:txBody>
          <a:bodyPr wrap="square" rtlCol="0" anchor="t">
            <a:spAutoFit/>
          </a:bodyPr>
          <a:lstStyle/>
          <a:p>
            <a:pPr algn="just"/>
            <a:r>
              <a:rPr lang="en-US" sz="2800">
                <a:solidFill>
                  <a:schemeClr val="bg1"/>
                </a:solidFill>
                <a:latin typeface="Comic Sans MS" panose="030F0702030302020204" charset="0"/>
                <a:cs typeface="Comic Sans MS" panose="030F0702030302020204" charset="0"/>
              </a:rPr>
              <a:t>Cung cấp 1 class đại diện để quản lí sự truy xuất đến thành phần của 1 class khác</a:t>
            </a:r>
          </a:p>
        </p:txBody>
      </p:sp>
      <p:sp>
        <p:nvSpPr>
          <p:cNvPr id="9" name="Text Box 8"/>
          <p:cNvSpPr txBox="1"/>
          <p:nvPr/>
        </p:nvSpPr>
        <p:spPr>
          <a:xfrm>
            <a:off x="10820400" y="7810500"/>
            <a:ext cx="6983730" cy="953135"/>
          </a:xfrm>
          <a:prstGeom prst="rect">
            <a:avLst/>
          </a:prstGeom>
          <a:noFill/>
        </p:spPr>
        <p:txBody>
          <a:bodyPr wrap="square" rtlCol="0" anchor="t">
            <a:spAutoFit/>
          </a:bodyPr>
          <a:lstStyle/>
          <a:p>
            <a:pPr algn="just"/>
            <a:r>
              <a:rPr lang="en-US" sz="2800" dirty="0" err="1">
                <a:solidFill>
                  <a:schemeClr val="bg1"/>
                </a:solidFill>
                <a:latin typeface="Comic Sans MS" panose="030F0702030302020204" charset="0"/>
                <a:cs typeface="Comic Sans MS" panose="030F0702030302020204" charset="0"/>
              </a:rPr>
              <a:t>Giải</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quyết</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vấn</a:t>
            </a:r>
            <a:r>
              <a:rPr lang="en-US" sz="2800" dirty="0">
                <a:solidFill>
                  <a:schemeClr val="bg1"/>
                </a:solidFill>
                <a:latin typeface="Comic Sans MS" panose="030F0702030302020204" charset="0"/>
                <a:cs typeface="Comic Sans MS" panose="030F0702030302020204" charset="0"/>
              </a:rPr>
              <a:t> </a:t>
            </a:r>
            <a:r>
              <a:rPr lang="en-US" sz="2800" dirty="0" err="1">
                <a:solidFill>
                  <a:schemeClr val="bg1"/>
                </a:solidFill>
                <a:latin typeface="Comic Sans MS" panose="030F0702030302020204" charset="0"/>
                <a:cs typeface="Comic Sans MS" panose="030F0702030302020204" charset="0"/>
              </a:rPr>
              <a:t>đề</a:t>
            </a:r>
            <a:r>
              <a:rPr lang="en-US" sz="2800" dirty="0">
                <a:solidFill>
                  <a:schemeClr val="bg1"/>
                </a:solidFill>
                <a:latin typeface="Comic Sans MS" panose="030F0702030302020204" charset="0"/>
                <a:cs typeface="Comic Sans MS" panose="030F0702030302020204" charset="0"/>
              </a:rPr>
              <a:t> security, </a:t>
            </a:r>
            <a:r>
              <a:rPr lang="en-US" sz="2800" dirty="0" err="1">
                <a:solidFill>
                  <a:schemeClr val="bg1"/>
                </a:solidFill>
                <a:latin typeface="Comic Sans MS" panose="030F0702030302020204" charset="0"/>
                <a:cs typeface="Comic Sans MS" panose="030F0702030302020204" charset="0"/>
              </a:rPr>
              <a:t>perfomance</a:t>
            </a:r>
            <a:r>
              <a:rPr lang="en-US" sz="2800" dirty="0">
                <a:solidFill>
                  <a:schemeClr val="bg1"/>
                </a:solidFill>
                <a:latin typeface="Comic Sans MS" panose="030F0702030302020204" charset="0"/>
                <a:cs typeface="Comic Sans MS" panose="030F0702030302020204" charset="0"/>
              </a:rPr>
              <a:t>, validation,…</a:t>
            </a:r>
          </a:p>
        </p:txBody>
      </p:sp>
    </p:spTree>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9050" y="17143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Proxy là gì ? Và khi nào cần sử dụng Proxy ? </a:t>
            </a:r>
          </a:p>
        </p:txBody>
      </p:sp>
      <p:sp>
        <p:nvSpPr>
          <p:cNvPr id="11" name="Oval 10"/>
          <p:cNvSpPr/>
          <p:nvPr/>
        </p:nvSpPr>
        <p:spPr>
          <a:xfrm>
            <a:off x="7620000" y="4472305"/>
            <a:ext cx="2667000" cy="2667000"/>
          </a:xfrm>
          <a:prstGeom prst="ellipse">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000">
                <a:latin typeface="Comic Sans MS" panose="030F0702030302020204" charset="0"/>
                <a:cs typeface="Comic Sans MS" panose="030F0702030302020204" charset="0"/>
              </a:rPr>
              <a:t>When ? </a:t>
            </a:r>
          </a:p>
        </p:txBody>
      </p:sp>
      <p:cxnSp>
        <p:nvCxnSpPr>
          <p:cNvPr id="16" name="Straight Arrow Connector 15"/>
          <p:cNvCxnSpPr>
            <a:endCxn id="29" idx="1"/>
          </p:cNvCxnSpPr>
          <p:nvPr/>
        </p:nvCxnSpPr>
        <p:spPr>
          <a:xfrm>
            <a:off x="10287000" y="5660153"/>
            <a:ext cx="152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a:endCxn id="26" idx="3"/>
          </p:cNvCxnSpPr>
          <p:nvPr/>
        </p:nvCxnSpPr>
        <p:spPr>
          <a:xfrm flipH="1">
            <a:off x="6096000" y="5805805"/>
            <a:ext cx="1524000" cy="289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 Box 25"/>
          <p:cNvSpPr txBox="1"/>
          <p:nvPr/>
        </p:nvSpPr>
        <p:spPr>
          <a:xfrm>
            <a:off x="228600" y="4926812"/>
            <a:ext cx="5867400" cy="1815882"/>
          </a:xfrm>
          <a:prstGeom prst="rect">
            <a:avLst/>
          </a:prstGeom>
          <a:noFill/>
        </p:spPr>
        <p:txBody>
          <a:bodyPr wrap="square" rtlCol="0" anchor="t">
            <a:spAutoFit/>
          </a:bodyPr>
          <a:lstStyle/>
          <a:p>
            <a:pPr algn="just"/>
            <a:r>
              <a:rPr lang="vi-VN" sz="2800">
                <a:solidFill>
                  <a:schemeClr val="bg1"/>
                </a:solidFill>
              </a:rPr>
              <a:t>Khi bạn cần lưu trữ kết quả của các yêu cầu máy khách và quản lý vòng đời của bộ nhớ cache này, đặc biệt nếu kết quả khá lớn.</a:t>
            </a:r>
            <a:endParaRPr lang="en-US" sz="2800">
              <a:solidFill>
                <a:schemeClr val="bg1"/>
              </a:solidFill>
              <a:latin typeface="Comic Sans MS" panose="030F0702030302020204" charset="0"/>
              <a:cs typeface="Comic Sans MS" panose="030F0702030302020204" charset="0"/>
              <a:sym typeface="+mn-ea"/>
            </a:endParaRPr>
          </a:p>
        </p:txBody>
      </p:sp>
      <p:sp>
        <p:nvSpPr>
          <p:cNvPr id="29" name="Text Box 28"/>
          <p:cNvSpPr txBox="1"/>
          <p:nvPr/>
        </p:nvSpPr>
        <p:spPr>
          <a:xfrm>
            <a:off x="11811000" y="4967655"/>
            <a:ext cx="5943600" cy="1384995"/>
          </a:xfrm>
          <a:prstGeom prst="rect">
            <a:avLst/>
          </a:prstGeom>
          <a:noFill/>
        </p:spPr>
        <p:txBody>
          <a:bodyPr wrap="square" rtlCol="0" anchor="t">
            <a:spAutoFit/>
          </a:bodyPr>
          <a:lstStyle/>
          <a:p>
            <a:r>
              <a:rPr lang="vi-VN" sz="2800">
                <a:solidFill>
                  <a:schemeClr val="bg1"/>
                </a:solidFill>
              </a:rPr>
              <a:t>Khi bạn muốn chỉ những khách hàng cụ thể mới có thể sử dụng đối tượng dịch vụ.</a:t>
            </a:r>
            <a:endParaRPr lang="en-US" sz="2800">
              <a:solidFill>
                <a:schemeClr val="bg1"/>
              </a:solidFill>
              <a:latin typeface="Comic Sans MS" panose="030F0702030302020204" charset="0"/>
              <a:cs typeface="Comic Sans MS" panose="030F0702030302020204" charset="0"/>
              <a:sym typeface="+mn-ea"/>
            </a:endParaRPr>
          </a:p>
        </p:txBody>
      </p:sp>
      <p:cxnSp>
        <p:nvCxnSpPr>
          <p:cNvPr id="2" name="Straight Arrow Connector 1"/>
          <p:cNvCxnSpPr>
            <a:endCxn id="3" idx="1"/>
          </p:cNvCxnSpPr>
          <p:nvPr/>
        </p:nvCxnSpPr>
        <p:spPr>
          <a:xfrm>
            <a:off x="10053955" y="6610728"/>
            <a:ext cx="1457325" cy="1219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11511280" y="7353300"/>
            <a:ext cx="5786120" cy="954107"/>
          </a:xfrm>
          <a:prstGeom prst="rect">
            <a:avLst/>
          </a:prstGeom>
          <a:noFill/>
        </p:spPr>
        <p:txBody>
          <a:bodyPr wrap="square" rtlCol="0" anchor="t">
            <a:spAutoFit/>
          </a:bodyPr>
          <a:lstStyle/>
          <a:p>
            <a:r>
              <a:rPr lang="vi-VN" sz="2800">
                <a:solidFill>
                  <a:schemeClr val="bg1"/>
                </a:solidFill>
              </a:rPr>
              <a:t>Đây là khi đối tượng service được đặt trên một máy chủ từ xa.</a:t>
            </a:r>
            <a:endParaRPr lang="en-US" sz="2800">
              <a:solidFill>
                <a:schemeClr val="bg1"/>
              </a:solidFill>
              <a:latin typeface="Comic Sans MS" panose="030F0702030302020204" charset="0"/>
              <a:cs typeface="Comic Sans MS" panose="030F0702030302020204" charset="0"/>
              <a:sym typeface="+mn-ea"/>
            </a:endParaRPr>
          </a:p>
        </p:txBody>
      </p:sp>
      <p:cxnSp>
        <p:nvCxnSpPr>
          <p:cNvPr id="4" name="Straight Arrow Connector 3"/>
          <p:cNvCxnSpPr>
            <a:stCxn id="11" idx="3"/>
            <a:endCxn id="9" idx="3"/>
          </p:cNvCxnSpPr>
          <p:nvPr/>
        </p:nvCxnSpPr>
        <p:spPr>
          <a:xfrm flipH="1">
            <a:off x="6553200" y="6748732"/>
            <a:ext cx="1457373" cy="1081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990600" y="7353300"/>
            <a:ext cx="5562600" cy="954107"/>
          </a:xfrm>
          <a:prstGeom prst="rect">
            <a:avLst/>
          </a:prstGeom>
          <a:noFill/>
        </p:spPr>
        <p:txBody>
          <a:bodyPr wrap="square" rtlCol="0" anchor="t">
            <a:spAutoFit/>
          </a:bodyPr>
          <a:lstStyle/>
          <a:p>
            <a:pPr algn="just"/>
            <a:r>
              <a:rPr lang="vi-VN" sz="2800">
                <a:solidFill>
                  <a:schemeClr val="bg1"/>
                </a:solidFill>
              </a:rPr>
              <a:t>Khi bạn muốn giữ lịch sử của các yêu cầu đối với đối tượng service.</a:t>
            </a:r>
            <a:endParaRPr lang="en-US" sz="2800">
              <a:solidFill>
                <a:schemeClr val="bg1"/>
              </a:solidFill>
              <a:latin typeface="Comic Sans MS" panose="030F0702030302020204" charset="0"/>
              <a:cs typeface="Comic Sans MS" panose="030F0702030302020204" charset="0"/>
              <a:sym typeface="+mn-ea"/>
            </a:endParaRPr>
          </a:p>
        </p:txBody>
      </p:sp>
      <p:cxnSp>
        <p:nvCxnSpPr>
          <p:cNvPr id="10" name="Straight Arrow Connector 9"/>
          <p:cNvCxnSpPr>
            <a:endCxn id="12" idx="1"/>
          </p:cNvCxnSpPr>
          <p:nvPr/>
        </p:nvCxnSpPr>
        <p:spPr>
          <a:xfrm flipV="1">
            <a:off x="9896475" y="3708783"/>
            <a:ext cx="1139190" cy="11540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11035665" y="3016285"/>
            <a:ext cx="7023735" cy="1384995"/>
          </a:xfrm>
          <a:prstGeom prst="rect">
            <a:avLst/>
          </a:prstGeom>
          <a:noFill/>
        </p:spPr>
        <p:txBody>
          <a:bodyPr wrap="square" rtlCol="0" anchor="t">
            <a:spAutoFit/>
          </a:bodyPr>
          <a:lstStyle/>
          <a:p>
            <a:pPr algn="just"/>
            <a:r>
              <a:rPr lang="vi-VN" sz="2800">
                <a:solidFill>
                  <a:schemeClr val="bg1"/>
                </a:solidFill>
              </a:rPr>
              <a:t>Khi bạn có một đối tượng dịch vụ nặng gây lãng phí tài nguyên hệ thống do luôn hoạt động, mặc dù thỉnh thoảng bạn chỉ cần nó.</a:t>
            </a:r>
            <a:endParaRPr lang="en-US" sz="2800">
              <a:solidFill>
                <a:schemeClr val="bg1"/>
              </a:solidFill>
              <a:latin typeface="Comic Sans MS" panose="030F0702030302020204" charset="0"/>
              <a:cs typeface="Comic Sans MS" panose="030F0702030302020204" charset="0"/>
              <a:sym typeface="+mn-ea"/>
            </a:endParaRPr>
          </a:p>
        </p:txBody>
      </p:sp>
      <p:cxnSp>
        <p:nvCxnSpPr>
          <p:cNvPr id="13" name="Straight Arrow Connector 12"/>
          <p:cNvCxnSpPr>
            <a:stCxn id="11" idx="1"/>
            <a:endCxn id="14" idx="3"/>
          </p:cNvCxnSpPr>
          <p:nvPr/>
        </p:nvCxnSpPr>
        <p:spPr>
          <a:xfrm flipH="1" flipV="1">
            <a:off x="6684724" y="3885319"/>
            <a:ext cx="1325849" cy="9775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152164" y="3408265"/>
            <a:ext cx="6836888" cy="954107"/>
          </a:xfrm>
          <a:prstGeom prst="rect">
            <a:avLst/>
          </a:prstGeom>
          <a:noFill/>
        </p:spPr>
        <p:txBody>
          <a:bodyPr wrap="square" rtlCol="0" anchor="t">
            <a:spAutoFit/>
          </a:bodyPr>
          <a:lstStyle/>
          <a:p>
            <a:pPr algn="r"/>
            <a:r>
              <a:rPr lang="vi-VN" sz="2800">
                <a:solidFill>
                  <a:schemeClr val="bg1"/>
                </a:solidFill>
              </a:rPr>
              <a:t>Khi bạn cần loại bỏ một đối tượng nặng khi không có máy khách nào sử dụng nó.</a:t>
            </a:r>
            <a:endParaRPr lang="en-US" sz="2800">
              <a:solidFill>
                <a:schemeClr val="bg1"/>
              </a:solidFill>
              <a:latin typeface="Comic Sans MS" panose="030F0702030302020204" charset="0"/>
              <a:cs typeface="Comic Sans MS" panose="030F0702030302020204" charset="0"/>
              <a:sym typeface="+mn-ea"/>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righ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righ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righ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righ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right)">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right)">
                                      <p:cBhvr>
                                        <p:cTn id="6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26" grpId="0"/>
      <p:bldP spid="26" grpId="1"/>
      <p:bldP spid="29" grpId="0"/>
      <p:bldP spid="29" grpId="1"/>
      <p:bldP spid="3" grpId="0"/>
      <p:bldP spid="3" grpId="1"/>
      <p:bldP spid="9" grpId="0"/>
      <p:bldP spid="9" grpId="1"/>
      <p:bldP spid="12" grpId="0"/>
      <p:bldP spid="12" grpId="1"/>
      <p:bldP spid="14" grpId="0"/>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9050" y="19429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Các loại Proxy Design Pattern </a:t>
            </a:r>
          </a:p>
        </p:txBody>
      </p:sp>
      <p:sp>
        <p:nvSpPr>
          <p:cNvPr id="2" name="Oval 1"/>
          <p:cNvSpPr/>
          <p:nvPr/>
        </p:nvSpPr>
        <p:spPr>
          <a:xfrm>
            <a:off x="7157720" y="4457700"/>
            <a:ext cx="3818255" cy="3562350"/>
          </a:xfrm>
          <a:prstGeom prst="ellipse">
            <a:avLst/>
          </a:prstGeom>
          <a:solidFill>
            <a:schemeClr val="accent5">
              <a:lumMod val="7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threePt" dir="t"/>
            </a:scene3d>
          </a:bodyPr>
          <a:lstStyle/>
          <a:p>
            <a:pPr algn="ctr"/>
            <a:r>
              <a:rPr lang="en-US" sz="4000" b="1">
                <a:solidFill>
                  <a:schemeClr val="bg1"/>
                </a:solidFill>
                <a:effectLst>
                  <a:reflection blurRad="6350" stA="53000" endA="300" endPos="35500" dir="5400000" sy="-90000" algn="bl" rotWithShape="0"/>
                </a:effectLst>
                <a:latin typeface="Comic Sans MS" panose="030F0702030302020204" charset="0"/>
                <a:cs typeface="Comic Sans MS" panose="030F0702030302020204" charset="0"/>
              </a:rPr>
              <a:t> </a:t>
            </a:r>
            <a:r>
              <a:rPr lang="en-US" sz="4000" b="1">
                <a:solidFill>
                  <a:schemeClr val="bg1"/>
                </a:solidFill>
                <a:effectLst>
                  <a:outerShdw blurRad="38100" dist="19050" dir="2700000" algn="tl" rotWithShape="0">
                    <a:schemeClr val="dk1">
                      <a:alpha val="40000"/>
                    </a:schemeClr>
                  </a:outerShdw>
                </a:effectLst>
                <a:latin typeface="Comic Sans MS" panose="030F0702030302020204" charset="0"/>
                <a:cs typeface="Comic Sans MS" panose="030F0702030302020204" charset="0"/>
              </a:rPr>
              <a:t>PROXY DESIGN PATTERM</a:t>
            </a:r>
          </a:p>
        </p:txBody>
      </p:sp>
      <p:cxnSp>
        <p:nvCxnSpPr>
          <p:cNvPr id="9" name="Elbow Connector 8"/>
          <p:cNvCxnSpPr>
            <a:stCxn id="2" idx="2"/>
            <a:endCxn id="11" idx="3"/>
          </p:cNvCxnSpPr>
          <p:nvPr/>
        </p:nvCxnSpPr>
        <p:spPr>
          <a:xfrm rot="10800000">
            <a:off x="5034280" y="5502275"/>
            <a:ext cx="2123440" cy="736600"/>
          </a:xfrm>
          <a:prstGeom prst="bentConnector3">
            <a:avLst>
              <a:gd name="adj1" fmla="val 50000"/>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1" name="TextBox 2"/>
          <p:cNvSpPr txBox="1"/>
          <p:nvPr/>
        </p:nvSpPr>
        <p:spPr>
          <a:xfrm>
            <a:off x="609600" y="3848100"/>
            <a:ext cx="4424680" cy="3308350"/>
          </a:xfrm>
          <a:prstGeom prst="rect">
            <a:avLst/>
          </a:prstGeom>
        </p:spPr>
        <p:txBody>
          <a:bodyPr wrap="square" lIns="0" tIns="0" rIns="0" bIns="0" rtlCol="0" anchor="t">
            <a:spAutoFit/>
          </a:bodyPr>
          <a:lstStyle/>
          <a:p>
            <a:pPr algn="l">
              <a:lnSpc>
                <a:spcPts val="9000"/>
              </a:lnSpc>
            </a:pPr>
            <a:r>
              <a:rPr lang="en-US" sz="4800">
                <a:solidFill>
                  <a:srgbClr val="FFFFFF"/>
                </a:solidFill>
                <a:latin typeface="Comic Sans MS" panose="030F0702030302020204" charset="0"/>
                <a:cs typeface="Comic Sans MS" panose="030F0702030302020204" charset="0"/>
              </a:rPr>
              <a:t>Virtual Proxy</a:t>
            </a:r>
          </a:p>
          <a:p>
            <a:pPr algn="just">
              <a:lnSpc>
                <a:spcPct val="100000"/>
              </a:lnSpc>
              <a:buClrTx/>
              <a:buSzTx/>
              <a:buFontTx/>
            </a:pPr>
            <a:r>
              <a:rPr lang="en-US" sz="2800">
                <a:solidFill>
                  <a:schemeClr val="bg1"/>
                </a:solidFill>
                <a:sym typeface="+mn-ea"/>
              </a:rPr>
              <a:t>chịu trách nhiệm mã hóa một yêu cầu và các đối số của nó và gửi yêu cầu được mã hóa đến đối tượng trong một không gian địa chỉ khác</a:t>
            </a:r>
            <a:r>
              <a:rPr lang="en-US" sz="2800">
                <a:solidFill>
                  <a:schemeClr val="dk1"/>
                </a:solidFill>
                <a:sym typeface="+mn-ea"/>
              </a:rPr>
              <a:t>.</a:t>
            </a:r>
          </a:p>
        </p:txBody>
      </p:sp>
      <p:cxnSp>
        <p:nvCxnSpPr>
          <p:cNvPr id="12" name="Elbow Connector 11"/>
          <p:cNvCxnSpPr/>
          <p:nvPr/>
        </p:nvCxnSpPr>
        <p:spPr>
          <a:xfrm rot="10800000" flipV="1">
            <a:off x="5029200" y="6210300"/>
            <a:ext cx="2133600" cy="1676400"/>
          </a:xfrm>
          <a:prstGeom prst="bentConnector3">
            <a:avLst>
              <a:gd name="adj1" fmla="val 49970"/>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3" name="TextBox 2"/>
          <p:cNvSpPr txBox="1"/>
          <p:nvPr/>
        </p:nvSpPr>
        <p:spPr>
          <a:xfrm>
            <a:off x="604520" y="7277100"/>
            <a:ext cx="4424680" cy="2446655"/>
          </a:xfrm>
          <a:prstGeom prst="rect">
            <a:avLst/>
          </a:prstGeom>
        </p:spPr>
        <p:txBody>
          <a:bodyPr wrap="square" lIns="0" tIns="0" rIns="0" bIns="0" rtlCol="0" anchor="t">
            <a:spAutoFit/>
          </a:bodyPr>
          <a:lstStyle/>
          <a:p>
            <a:pPr algn="l">
              <a:lnSpc>
                <a:spcPts val="9000"/>
              </a:lnSpc>
            </a:pPr>
            <a:r>
              <a:rPr lang="en-US" sz="4800">
                <a:solidFill>
                  <a:srgbClr val="FFFFFF"/>
                </a:solidFill>
                <a:latin typeface="Comic Sans MS" panose="030F0702030302020204" charset="0"/>
                <a:cs typeface="Comic Sans MS" panose="030F0702030302020204" charset="0"/>
              </a:rPr>
              <a:t>Remote Proxy</a:t>
            </a:r>
          </a:p>
          <a:p>
            <a:pPr algn="just">
              <a:lnSpc>
                <a:spcPct val="100000"/>
              </a:lnSpc>
              <a:buClrTx/>
              <a:buSzTx/>
              <a:buNone/>
            </a:pPr>
            <a:r>
              <a:rPr lang="en-US" sz="2800">
                <a:solidFill>
                  <a:schemeClr val="bg1"/>
                </a:solidFill>
                <a:sym typeface="+mn-ea"/>
              </a:rPr>
              <a:t>Có thể cache thông tin bổ sung về đối tượng để trì hoãn việc truy cập nó.</a:t>
            </a:r>
          </a:p>
        </p:txBody>
      </p:sp>
      <p:cxnSp>
        <p:nvCxnSpPr>
          <p:cNvPr id="15" name="Straight Arrow Connector 14"/>
          <p:cNvCxnSpPr>
            <a:stCxn id="2" idx="6"/>
          </p:cNvCxnSpPr>
          <p:nvPr/>
        </p:nvCxnSpPr>
        <p:spPr>
          <a:xfrm flipV="1">
            <a:off x="10975975" y="6210300"/>
            <a:ext cx="1749425" cy="2857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6" name="TextBox 2"/>
          <p:cNvSpPr txBox="1"/>
          <p:nvPr/>
        </p:nvSpPr>
        <p:spPr>
          <a:xfrm>
            <a:off x="12954000" y="4838700"/>
            <a:ext cx="5178425" cy="3601085"/>
          </a:xfrm>
          <a:prstGeom prst="rect">
            <a:avLst/>
          </a:prstGeom>
        </p:spPr>
        <p:txBody>
          <a:bodyPr wrap="square" lIns="0" tIns="0" rIns="0" bIns="0" rtlCol="0" anchor="t">
            <a:spAutoFit/>
          </a:bodyPr>
          <a:lstStyle/>
          <a:p>
            <a:pPr algn="l">
              <a:lnSpc>
                <a:spcPts val="9000"/>
              </a:lnSpc>
            </a:pPr>
            <a:r>
              <a:rPr lang="en-US" sz="4800">
                <a:solidFill>
                  <a:srgbClr val="FFFFFF"/>
                </a:solidFill>
                <a:latin typeface="Comic Sans MS" panose="030F0702030302020204" charset="0"/>
                <a:cs typeface="Comic Sans MS" panose="030F0702030302020204" charset="0"/>
              </a:rPr>
              <a:t>Protection Proxy</a:t>
            </a:r>
          </a:p>
          <a:p>
            <a:pPr algn="l">
              <a:lnSpc>
                <a:spcPct val="100000"/>
              </a:lnSpc>
              <a:buClrTx/>
              <a:buSzTx/>
              <a:buNone/>
            </a:pPr>
            <a:r>
              <a:rPr lang="en-US" sz="2800">
                <a:solidFill>
                  <a:schemeClr val="bg1"/>
                </a:solidFill>
                <a:sym typeface="+mn-ea"/>
              </a:rPr>
              <a:t>Kiểm tra xem có quyền truy cập cần thiết để thực hiện yêu cầu hay không</a:t>
            </a:r>
            <a:r>
              <a:rPr lang="en-US" sz="2800">
                <a:solidFill>
                  <a:schemeClr val="dk1"/>
                </a:solidFill>
                <a:sym typeface="+mn-ea"/>
              </a:rPr>
              <a:t>.</a:t>
            </a:r>
            <a:endParaRPr lang="en-US" sz="2800">
              <a:solidFill>
                <a:schemeClr val="bg1"/>
              </a:solidFill>
            </a:endParaRPr>
          </a:p>
          <a:p>
            <a:pPr algn="ctr">
              <a:lnSpc>
                <a:spcPts val="9000"/>
              </a:lnSpc>
            </a:pPr>
            <a:endParaRPr lang="en-US" sz="2800">
              <a:solidFill>
                <a:schemeClr val="bg1"/>
              </a:solidFill>
              <a:latin typeface="Comic Sans MS" panose="030F0702030302020204" charset="0"/>
              <a:cs typeface="Comic Sans MS" panose="030F0702030302020204" charset="0"/>
            </a:endParaRPr>
          </a:p>
        </p:txBody>
      </p:sp>
    </p:spTree>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5" name="TextBox 5"/>
          <p:cNvSpPr txBox="1"/>
          <p:nvPr/>
        </p:nvSpPr>
        <p:spPr>
          <a:xfrm>
            <a:off x="1371600" y="2857500"/>
            <a:ext cx="8833485" cy="538480"/>
          </a:xfrm>
          <a:prstGeom prst="rect">
            <a:avLst/>
          </a:prstGeom>
        </p:spPr>
        <p:txBody>
          <a:bodyPr lIns="0" tIns="0" rIns="0" bIns="0" rtlCol="0" anchor="t">
            <a:spAutoFit/>
          </a:bodyPr>
          <a:lstStyle/>
          <a:p>
            <a:pPr>
              <a:lnSpc>
                <a:spcPts val="4200"/>
              </a:lnSpc>
            </a:pPr>
            <a:endParaRPr lang="en-US" sz="3000">
              <a:solidFill>
                <a:srgbClr val="FFFFFF"/>
              </a:solidFill>
              <a:latin typeface="Comic Sans MS" panose="030F0702030302020204" charset="0"/>
              <a:cs typeface="Comic Sans MS" panose="030F0702030302020204" charset="0"/>
            </a:endParaRPr>
          </a:p>
        </p:txBody>
      </p:sp>
      <p:sp>
        <p:nvSpPr>
          <p:cNvPr id="7" name="TextBox 2"/>
          <p:cNvSpPr txBox="1"/>
          <p:nvPr/>
        </p:nvSpPr>
        <p:spPr>
          <a:xfrm>
            <a:off x="1299050" y="723788"/>
            <a:ext cx="15536230" cy="1153795"/>
          </a:xfrm>
          <a:prstGeom prst="rect">
            <a:avLst/>
          </a:prstGeom>
        </p:spPr>
        <p:txBody>
          <a:bodyPr lIns="0" tIns="0" rIns="0" bIns="0" rtlCol="0" anchor="t">
            <a:spAutoFit/>
          </a:bodyPr>
          <a:lstStyle/>
          <a:p>
            <a:pPr>
              <a:lnSpc>
                <a:spcPts val="9000"/>
              </a:lnSpc>
            </a:pPr>
            <a:r>
              <a:rPr lang="en-US" sz="10400">
                <a:solidFill>
                  <a:srgbClr val="FFFFFF"/>
                </a:solidFill>
                <a:latin typeface="Comic Sans MS" panose="030F0702030302020204" charset="0"/>
                <a:cs typeface="Comic Sans MS" panose="030F0702030302020204" charset="0"/>
              </a:rPr>
              <a:t>PROXY</a:t>
            </a:r>
          </a:p>
        </p:txBody>
      </p:sp>
      <p:sp>
        <p:nvSpPr>
          <p:cNvPr id="8" name="TextBox 2"/>
          <p:cNvSpPr txBox="1"/>
          <p:nvPr/>
        </p:nvSpPr>
        <p:spPr>
          <a:xfrm>
            <a:off x="1299050" y="1942988"/>
            <a:ext cx="15536230" cy="1153795"/>
          </a:xfrm>
          <a:prstGeom prst="rect">
            <a:avLst/>
          </a:prstGeom>
        </p:spPr>
        <p:txBody>
          <a:bodyPr lIns="0" tIns="0" rIns="0" bIns="0" rtlCol="0" anchor="t">
            <a:spAutoFit/>
          </a:bodyPr>
          <a:lstStyle/>
          <a:p>
            <a:pPr>
              <a:lnSpc>
                <a:spcPts val="9000"/>
              </a:lnSpc>
            </a:pPr>
            <a:r>
              <a:rPr lang="en-US" sz="5400">
                <a:solidFill>
                  <a:srgbClr val="FFFFFF"/>
                </a:solidFill>
                <a:latin typeface="Comic Sans MS" panose="030F0702030302020204" charset="0"/>
                <a:cs typeface="Comic Sans MS" panose="030F0702030302020204" charset="0"/>
              </a:rPr>
              <a:t>Tại sao nên chọn Proxy Design Pattern ?  </a:t>
            </a:r>
          </a:p>
        </p:txBody>
      </p:sp>
      <p:sp>
        <p:nvSpPr>
          <p:cNvPr id="2" name="Rectangles 1"/>
          <p:cNvSpPr/>
          <p:nvPr/>
        </p:nvSpPr>
        <p:spPr>
          <a:xfrm>
            <a:off x="6388100" y="4838700"/>
            <a:ext cx="5511165" cy="187007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b="1">
                <a:latin typeface="Comic Sans MS" panose="030F0702030302020204" charset="0"/>
                <a:cs typeface="Comic Sans MS" panose="030F0702030302020204" charset="0"/>
              </a:rPr>
              <a:t>MỤC TIÊU CỦA </a:t>
            </a:r>
          </a:p>
          <a:p>
            <a:pPr algn="ctr"/>
            <a:r>
              <a:rPr lang="en-US" sz="2800" b="1">
                <a:latin typeface="Comic Sans MS" panose="030F0702030302020204" charset="0"/>
                <a:cs typeface="Comic Sans MS" panose="030F0702030302020204" charset="0"/>
              </a:rPr>
              <a:t>PROXY DESIGN PETTERN</a:t>
            </a:r>
          </a:p>
        </p:txBody>
      </p:sp>
      <p:cxnSp>
        <p:nvCxnSpPr>
          <p:cNvPr id="3" name="Straight Connector 2"/>
          <p:cNvCxnSpPr>
            <a:stCxn id="2" idx="1"/>
          </p:cNvCxnSpPr>
          <p:nvPr/>
        </p:nvCxnSpPr>
        <p:spPr>
          <a:xfrm flipH="1" flipV="1">
            <a:off x="5334000" y="5753100"/>
            <a:ext cx="1054100" cy="20955"/>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p:cNvCxnSpPr>
            <a:stCxn id="2" idx="3"/>
          </p:cNvCxnSpPr>
          <p:nvPr/>
        </p:nvCxnSpPr>
        <p:spPr>
          <a:xfrm flipV="1">
            <a:off x="11899265" y="5753100"/>
            <a:ext cx="1054735" cy="20955"/>
          </a:xfrm>
          <a:prstGeom prst="line">
            <a:avLst/>
          </a:prstGeom>
        </p:spPr>
        <p:style>
          <a:lnRef idx="3">
            <a:schemeClr val="accent1"/>
          </a:lnRef>
          <a:fillRef idx="0">
            <a:schemeClr val="accent1"/>
          </a:fillRef>
          <a:effectRef idx="2">
            <a:schemeClr val="accent1"/>
          </a:effectRef>
          <a:fontRef idx="minor">
            <a:schemeClr val="tx1"/>
          </a:fontRef>
        </p:style>
      </p:cxnSp>
      <p:sp>
        <p:nvSpPr>
          <p:cNvPr id="9" name="Rectangles 8"/>
          <p:cNvSpPr/>
          <p:nvPr/>
        </p:nvSpPr>
        <p:spPr>
          <a:xfrm>
            <a:off x="837565" y="4240530"/>
            <a:ext cx="4495800" cy="306768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4400" b="1" dirty="0">
                <a:latin typeface="Comic Sans MS" panose="030F0702030302020204" charset="0"/>
                <a:cs typeface="Comic Sans MS" panose="030F0702030302020204" charset="0"/>
              </a:rPr>
              <a:t>Improve Performance</a:t>
            </a:r>
          </a:p>
        </p:txBody>
      </p:sp>
      <p:sp>
        <p:nvSpPr>
          <p:cNvPr id="10" name="Rectangles 9"/>
          <p:cNvSpPr/>
          <p:nvPr/>
        </p:nvSpPr>
        <p:spPr>
          <a:xfrm>
            <a:off x="12954000" y="4239895"/>
            <a:ext cx="4495800" cy="306768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4400" b="1" dirty="0">
                <a:latin typeface="Comic Sans MS" panose="030F0702030302020204" charset="0"/>
                <a:cs typeface="Comic Sans MS" panose="030F0702030302020204" charset="0"/>
              </a:rPr>
              <a:t>Filter </a:t>
            </a:r>
          </a:p>
          <a:p>
            <a:pPr algn="ctr"/>
            <a:r>
              <a:rPr lang="en-US" sz="4400" b="1" dirty="0">
                <a:latin typeface="Comic Sans MS" panose="030F0702030302020204" charset="0"/>
                <a:cs typeface="Comic Sans MS" panose="030F0702030302020204" charset="0"/>
              </a:rPr>
              <a:t>Requests</a:t>
            </a:r>
          </a:p>
        </p:txBody>
      </p:sp>
    </p:spTree>
  </p:cSld>
  <p:clrMapOvr>
    <a:masterClrMapping/>
  </p:clrMapOvr>
  <p:transition spd="slow">
    <p:wipe dir="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TotalTime>
  <Words>1388</Words>
  <Application>Microsoft Office PowerPoint</Application>
  <PresentationFormat>Custom</PresentationFormat>
  <Paragraphs>119</Paragraphs>
  <Slides>27</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Thành phần 3D Công nghệ 5G Bản thuyết trình</dc:title>
  <dc:creator/>
  <cp:lastModifiedBy>ADMIN</cp:lastModifiedBy>
  <cp:revision>52</cp:revision>
  <dcterms:created xsi:type="dcterms:W3CDTF">2006-08-16T00:00:00Z</dcterms:created>
  <dcterms:modified xsi:type="dcterms:W3CDTF">2023-03-11T13:23:23Z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095A107DD79546789736CC4A68F237CE</vt:lpwstr>
  </property>
  <property fmtid="{D5CDD505-2E9C-101B-9397-08002B2CF9AE}" pid="3" name="KSOProductBuildVer">
    <vt:lpwstr>1033-11.2.0.11486</vt:lpwstr>
  </property>
</Properties>
</file>